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15"/>
  </p:notesMasterIdLst>
  <p:handoutMasterIdLst>
    <p:handoutMasterId r:id="rId16"/>
  </p:handoutMasterIdLst>
  <p:sldIdLst>
    <p:sldId id="256" r:id="rId2"/>
    <p:sldId id="277" r:id="rId3"/>
    <p:sldId id="300" r:id="rId4"/>
    <p:sldId id="261" r:id="rId5"/>
    <p:sldId id="295" r:id="rId6"/>
    <p:sldId id="294" r:id="rId7"/>
    <p:sldId id="265" r:id="rId8"/>
    <p:sldId id="296" r:id="rId9"/>
    <p:sldId id="281" r:id="rId10"/>
    <p:sldId id="267" r:id="rId11"/>
    <p:sldId id="297" r:id="rId12"/>
    <p:sldId id="299" r:id="rId13"/>
    <p:sldId id="301" r:id="rId14"/>
  </p:sldIdLst>
  <p:sldSz cx="24384000" cy="13716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1D10E1B-DBF8-0F47-8D50-8036080A057B}">
          <p14:sldIdLst>
            <p14:sldId id="256"/>
            <p14:sldId id="277"/>
            <p14:sldId id="300"/>
            <p14:sldId id="261"/>
            <p14:sldId id="295"/>
            <p14:sldId id="294"/>
            <p14:sldId id="265"/>
            <p14:sldId id="296"/>
            <p14:sldId id="281"/>
            <p14:sldId id="267"/>
            <p14:sldId id="297"/>
            <p14:sldId id="299"/>
            <p14:sldId id="301"/>
          </p14:sldIdLst>
        </p14:section>
        <p14:section name="Untitled Section" id="{D24D0292-CE5B-E642-91D5-7A9822EC7CC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700"/>
    <a:srgbClr val="FFFFFF"/>
    <a:srgbClr val="000000"/>
    <a:srgbClr val="4B3417"/>
    <a:srgbClr val="E2B632"/>
    <a:srgbClr val="E6B52E"/>
    <a:srgbClr val="C19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4E571E-E969-4DE4-8AE9-E098212A09D0}">
  <a:tblStyle styleId="{FB4E571E-E969-4DE4-8AE9-E098212A09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87"/>
    <p:restoredTop sz="96405"/>
  </p:normalViewPr>
  <p:slideViewPr>
    <p:cSldViewPr snapToGrid="0" snapToObjects="1">
      <p:cViewPr varScale="1">
        <p:scale>
          <a:sx n="58" d="100"/>
          <a:sy n="58" d="100"/>
        </p:scale>
        <p:origin x="632" y="2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969A79-2407-794A-AE21-CA492DEEF43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0AD9559B-B4E1-8048-958C-8A7F2F50C02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A365089-D8C9-254C-96B5-E52DA3C9D058}" type="datetimeFigureOut">
              <a:rPr lang="en-US" smtClean="0"/>
              <a:t>3/14/21</a:t>
            </a:fld>
            <a:endParaRPr lang="en-US" dirty="0"/>
          </a:p>
        </p:txBody>
      </p:sp>
      <p:sp>
        <p:nvSpPr>
          <p:cNvPr id="4" name="Footer Placeholder 3">
            <a:extLst>
              <a:ext uri="{FF2B5EF4-FFF2-40B4-BE49-F238E27FC236}">
                <a16:creationId xmlns:a16="http://schemas.microsoft.com/office/drawing/2014/main" id="{4E680C93-9F4F-6D4E-8C86-1291D26939C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52F58A-5B98-7442-8384-7719BEC223E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FA917E-F68F-7547-A428-4FD1C1E20454}" type="slidenum">
              <a:rPr lang="en-US" smtClean="0"/>
              <a:t>‹#›</a:t>
            </a:fld>
            <a:endParaRPr lang="en-US" dirty="0"/>
          </a:p>
        </p:txBody>
      </p:sp>
    </p:spTree>
    <p:extLst>
      <p:ext uri="{BB962C8B-B14F-4D97-AF65-F5344CB8AC3E}">
        <p14:creationId xmlns:p14="http://schemas.microsoft.com/office/powerpoint/2010/main" val="4131979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4720" y="4415790"/>
            <a:ext cx="5140960" cy="4183380"/>
          </a:xfrm>
          <a:prstGeom prst="rect">
            <a:avLst/>
          </a:prstGeom>
          <a:noFill/>
          <a:ln>
            <a:noFill/>
          </a:ln>
        </p:spPr>
        <p:txBody>
          <a:bodyPr spcFirstLastPara="1" wrap="square" lIns="93162" tIns="93162" rIns="93162" bIns="93162" anchor="t" anchorCtr="0"/>
          <a:lstStyle>
            <a:lvl1pPr marL="457200" marR="0" lvl="0" indent="-317500" algn="l" rtl="0">
              <a:spcBef>
                <a:spcPts val="0"/>
              </a:spcBef>
              <a:spcAft>
                <a:spcPts val="0"/>
              </a:spcAft>
              <a:buSzPts val="1400"/>
              <a:buChar char="●"/>
              <a:defRPr/>
            </a:lvl1pPr>
            <a:lvl2pPr marL="914400" marR="0" lvl="1" indent="-317500" algn="l" rtl="0">
              <a:spcBef>
                <a:spcPts val="0"/>
              </a:spcBef>
              <a:spcAft>
                <a:spcPts val="0"/>
              </a:spcAft>
              <a:buSzPts val="1400"/>
              <a:buChar char="○"/>
              <a:defRPr/>
            </a:lvl2pPr>
            <a:lvl3pPr marL="1371600" marR="0" lvl="2" indent="-317500" algn="l" rtl="0">
              <a:spcBef>
                <a:spcPts val="0"/>
              </a:spcBef>
              <a:spcAft>
                <a:spcPts val="0"/>
              </a:spcAft>
              <a:buSzPts val="1400"/>
              <a:buChar char="■"/>
              <a:defRPr/>
            </a:lvl3pPr>
            <a:lvl4pPr marL="1828800" marR="0" lvl="3" indent="-317500" algn="l" rtl="0">
              <a:spcBef>
                <a:spcPts val="0"/>
              </a:spcBef>
              <a:spcAft>
                <a:spcPts val="0"/>
              </a:spcAft>
              <a:buSzPts val="1400"/>
              <a:buChar char="●"/>
              <a:defRPr/>
            </a:lvl4pPr>
            <a:lvl5pPr marL="2286000" marR="0" lvl="4" indent="-317500" algn="l" rtl="0">
              <a:spcBef>
                <a:spcPts val="0"/>
              </a:spcBef>
              <a:spcAft>
                <a:spcPts val="0"/>
              </a:spcAft>
              <a:buSzPts val="1400"/>
              <a:buChar char="○"/>
              <a:defRPr/>
            </a:lvl5pPr>
            <a:lvl6pPr marL="2743200" marR="0" lvl="5" indent="-317500" algn="l" rtl="0">
              <a:spcBef>
                <a:spcPts val="0"/>
              </a:spcBef>
              <a:spcAft>
                <a:spcPts val="0"/>
              </a:spcAft>
              <a:buSzPts val="1400"/>
              <a:buChar char="■"/>
              <a:defRPr/>
            </a:lvl6pPr>
            <a:lvl7pPr marL="3200400" marR="0" lvl="6" indent="-317500" algn="l" rtl="0">
              <a:spcBef>
                <a:spcPts val="0"/>
              </a:spcBef>
              <a:spcAft>
                <a:spcPts val="0"/>
              </a:spcAft>
              <a:buSzPts val="1400"/>
              <a:buChar char="●"/>
              <a:defRPr/>
            </a:lvl7pPr>
            <a:lvl8pPr marL="3657600" marR="0" lvl="7" indent="-317500" algn="l" rtl="0">
              <a:spcBef>
                <a:spcPts val="0"/>
              </a:spcBef>
              <a:spcAft>
                <a:spcPts val="0"/>
              </a:spcAft>
              <a:buSzPts val="1400"/>
              <a:buChar char="○"/>
              <a:defRPr/>
            </a:lvl8pPr>
            <a:lvl9pPr marL="4114800" marR="0" lvl="8" indent="-317500" algn="l" rtl="0">
              <a:spcBef>
                <a:spcPts val="0"/>
              </a:spcBef>
              <a:spcAft>
                <a:spcPts val="0"/>
              </a:spcAft>
              <a:buSzPts val="1400"/>
              <a:buChar cha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8:notes"/>
          <p:cNvSpPr txBox="1">
            <a:spLocks noGrp="1"/>
          </p:cNvSpPr>
          <p:nvPr>
            <p:ph type="body" idx="1"/>
          </p:nvPr>
        </p:nvSpPr>
        <p:spPr>
          <a:xfrm>
            <a:off x="934720" y="4415790"/>
            <a:ext cx="514096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52" name="Google Shape;52;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722326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x">
  <p:cSld name="TITLE_AND_BODY">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3/14/21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349802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8435" y="1609779"/>
            <a:ext cx="19211270" cy="211861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894662" y="4021757"/>
            <a:ext cx="9290304" cy="6897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827542" y="4034686"/>
            <a:ext cx="9290304" cy="6883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dirty="0"/>
          </a:p>
        </p:txBody>
      </p:sp>
      <p:cxnSp>
        <p:nvCxnSpPr>
          <p:cNvPr id="35" name="Straight Connector 34"/>
          <p:cNvCxnSpPr/>
          <p:nvPr/>
        </p:nvCxnSpPr>
        <p:spPr>
          <a:xfrm>
            <a:off x="2907792" y="3694176"/>
            <a:ext cx="1921504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320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9343" y="1597947"/>
            <a:ext cx="6546198" cy="4494234"/>
          </a:xfrm>
        </p:spPr>
        <p:txBody>
          <a:bodyPr anchor="b">
            <a:normAutofit/>
          </a:bodyPr>
          <a:lstStyle>
            <a:lvl1pPr algn="l">
              <a:defRPr sz="4800"/>
            </a:lvl1pPr>
          </a:lstStyle>
          <a:p>
            <a:r>
              <a:rPr lang="en-US"/>
              <a:t>Click to edit Master title style</a:t>
            </a:r>
            <a:endParaRPr lang="en-US" dirty="0"/>
          </a:p>
        </p:txBody>
      </p:sp>
      <p:sp>
        <p:nvSpPr>
          <p:cNvPr id="3" name="Content Placeholder 2"/>
          <p:cNvSpPr>
            <a:spLocks noGrp="1"/>
          </p:cNvSpPr>
          <p:nvPr>
            <p:ph idx="1"/>
          </p:nvPr>
        </p:nvSpPr>
        <p:spPr>
          <a:xfrm>
            <a:off x="10087428" y="1597948"/>
            <a:ext cx="12024940" cy="931765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89343" y="6410983"/>
            <a:ext cx="6550026" cy="4496362"/>
          </a:xfrm>
        </p:spPr>
        <p:txBody>
          <a:bodyPr/>
          <a:lstStyle>
            <a:lvl1pPr marL="0" indent="0" algn="l">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dirty="0"/>
          </a:p>
        </p:txBody>
      </p:sp>
      <p:cxnSp>
        <p:nvCxnSpPr>
          <p:cNvPr id="17" name="Straight Connector 16"/>
          <p:cNvCxnSpPr/>
          <p:nvPr/>
        </p:nvCxnSpPr>
        <p:spPr>
          <a:xfrm>
            <a:off x="2896560" y="6410982"/>
            <a:ext cx="653898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841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dirty="0"/>
          </a:p>
        </p:txBody>
      </p:sp>
      <p:cxnSp>
        <p:nvCxnSpPr>
          <p:cNvPr id="33" name="Straight Connector 32"/>
          <p:cNvCxnSpPr/>
          <p:nvPr/>
        </p:nvCxnSpPr>
        <p:spPr>
          <a:xfrm>
            <a:off x="2907792" y="3694176"/>
            <a:ext cx="1921504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8454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8EB0-2980-4CB0-AEFD-7F2EC103FEEF}"/>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F7AD55D9-87A5-441A-89FD-03B8E39B3DF6}"/>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D86559F4-C867-49A3-BEDC-815D0F9FC05C}"/>
              </a:ext>
            </a:extLst>
          </p:cNvPr>
          <p:cNvSpPr>
            <a:spLocks noGrp="1"/>
          </p:cNvSpPr>
          <p:nvPr>
            <p:ph type="dt" sz="half" idx="10"/>
          </p:nvPr>
        </p:nvSpPr>
        <p:spPr/>
        <p:txBody>
          <a:bodyPr/>
          <a:lstStyle/>
          <a:p>
            <a:fld id="{211B3B50-3C2A-4D2B-B1F8-B563B9DF5FDB}" type="datetimeFigureOut">
              <a:rPr lang="en-US" smtClean="0"/>
              <a:t>3/14/21</a:t>
            </a:fld>
            <a:endParaRPr lang="en-US" dirty="0"/>
          </a:p>
        </p:txBody>
      </p:sp>
      <p:sp>
        <p:nvSpPr>
          <p:cNvPr id="5" name="Footer Placeholder 4">
            <a:extLst>
              <a:ext uri="{FF2B5EF4-FFF2-40B4-BE49-F238E27FC236}">
                <a16:creationId xmlns:a16="http://schemas.microsoft.com/office/drawing/2014/main" id="{CF832125-1BFA-40C5-98A4-116682CA7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7182B4-A159-4944-BEE9-3977CC413DD7}"/>
              </a:ext>
            </a:extLst>
          </p:cNvPr>
          <p:cNvSpPr>
            <a:spLocks noGrp="1"/>
          </p:cNvSpPr>
          <p:nvPr>
            <p:ph type="sldNum" sz="quarter" idx="12"/>
          </p:nvPr>
        </p:nvSpPr>
        <p:spPr/>
        <p:txBody>
          <a:bodyPr/>
          <a:lstStyle/>
          <a:p>
            <a:fld id="{13B7E09A-7225-46F6-A2EE-688E7426A7C7}" type="slidenum">
              <a:rPr lang="en-US" smtClean="0"/>
              <a:t>‹#›</a:t>
            </a:fld>
            <a:endParaRPr lang="en-US" dirty="0"/>
          </a:p>
        </p:txBody>
      </p:sp>
    </p:spTree>
    <p:extLst>
      <p:ext uri="{BB962C8B-B14F-4D97-AF65-F5344CB8AC3E}">
        <p14:creationId xmlns:p14="http://schemas.microsoft.com/office/powerpoint/2010/main" val="286185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Image - Wide">
  <p:cSld name="Image - Wide">
    <p:spTree>
      <p:nvGrpSpPr>
        <p:cNvPr id="1" name="Shape 23"/>
        <p:cNvGrpSpPr/>
        <p:nvPr/>
      </p:nvGrpSpPr>
      <p:grpSpPr>
        <a:xfrm>
          <a:off x="0" y="0"/>
          <a:ext cx="0" cy="0"/>
          <a:chOff x="0" y="0"/>
          <a:chExt cx="0" cy="0"/>
        </a:xfrm>
      </p:grpSpPr>
      <p:sp>
        <p:nvSpPr>
          <p:cNvPr id="24" name="Google Shape;24;p8"/>
          <p:cNvSpPr/>
          <p:nvPr/>
        </p:nvSpPr>
        <p:spPr>
          <a:xfrm>
            <a:off x="0" y="0"/>
            <a:ext cx="24384001" cy="1905000"/>
          </a:xfrm>
          <a:prstGeom prst="rect">
            <a:avLst/>
          </a:prstGeom>
          <a:gradFill>
            <a:gsLst>
              <a:gs pos="0">
                <a:srgbClr val="4B3511"/>
              </a:gs>
              <a:gs pos="100000">
                <a:srgbClr val="251805"/>
              </a:gs>
            </a:gsLst>
            <a:lin ang="54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00" b="0" i="0" u="none" strike="noStrike" cap="none" dirty="0">
              <a:solidFill>
                <a:srgbClr val="4B3511"/>
              </a:solidFill>
              <a:latin typeface="Helvetica Neue"/>
              <a:ea typeface="Helvetica Neue"/>
              <a:cs typeface="Helvetica Neue"/>
              <a:sym typeface="Helvetica Neue"/>
            </a:endParaRPr>
          </a:p>
        </p:txBody>
      </p:sp>
      <p:pic>
        <p:nvPicPr>
          <p:cNvPr id="25" name="Google Shape;25;p8"/>
          <p:cNvPicPr preferRelativeResize="0"/>
          <p:nvPr/>
        </p:nvPicPr>
        <p:blipFill rotWithShape="1">
          <a:blip r:embed="rId2">
            <a:alphaModFix/>
          </a:blip>
          <a:srcRect/>
          <a:stretch/>
        </p:blipFill>
        <p:spPr>
          <a:xfrm>
            <a:off x="552450" y="196850"/>
            <a:ext cx="1485900" cy="1485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Image - Wide&#10; With Text">
  <p:cSld name="Image - Wide&#10; With Text">
    <p:spTree>
      <p:nvGrpSpPr>
        <p:cNvPr id="1" name="Shape 26"/>
        <p:cNvGrpSpPr/>
        <p:nvPr/>
      </p:nvGrpSpPr>
      <p:grpSpPr>
        <a:xfrm>
          <a:off x="0" y="0"/>
          <a:ext cx="0" cy="0"/>
          <a:chOff x="0" y="0"/>
          <a:chExt cx="0" cy="0"/>
        </a:xfrm>
      </p:grpSpPr>
      <p:sp>
        <p:nvSpPr>
          <p:cNvPr id="27" name="Google Shape;27;p9"/>
          <p:cNvSpPr/>
          <p:nvPr/>
        </p:nvSpPr>
        <p:spPr>
          <a:xfrm>
            <a:off x="0" y="0"/>
            <a:ext cx="24384001" cy="1905000"/>
          </a:xfrm>
          <a:prstGeom prst="rect">
            <a:avLst/>
          </a:prstGeom>
          <a:gradFill>
            <a:gsLst>
              <a:gs pos="0">
                <a:srgbClr val="4B3511"/>
              </a:gs>
              <a:gs pos="100000">
                <a:srgbClr val="251805"/>
              </a:gs>
            </a:gsLst>
            <a:lin ang="54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00" b="0" i="0" u="none" strike="noStrike" cap="none" dirty="0">
              <a:solidFill>
                <a:srgbClr val="4B3511"/>
              </a:solidFill>
              <a:latin typeface="Helvetica Neue"/>
              <a:ea typeface="Helvetica Neue"/>
              <a:cs typeface="Helvetica Neue"/>
              <a:sym typeface="Helvetica Neue"/>
            </a:endParaRPr>
          </a:p>
        </p:txBody>
      </p:sp>
      <p:pic>
        <p:nvPicPr>
          <p:cNvPr id="28" name="Google Shape;28;p9"/>
          <p:cNvPicPr preferRelativeResize="0"/>
          <p:nvPr/>
        </p:nvPicPr>
        <p:blipFill rotWithShape="1">
          <a:blip r:embed="rId2">
            <a:alphaModFix/>
          </a:blip>
          <a:srcRect/>
          <a:stretch/>
        </p:blipFill>
        <p:spPr>
          <a:xfrm>
            <a:off x="552450" y="196850"/>
            <a:ext cx="1485900" cy="1485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Image - Portrait&#10; With Text">
  <p:cSld name="Image - Portrait&#10; With Text">
    <p:spTree>
      <p:nvGrpSpPr>
        <p:cNvPr id="1" name="Shape 32"/>
        <p:cNvGrpSpPr/>
        <p:nvPr/>
      </p:nvGrpSpPr>
      <p:grpSpPr>
        <a:xfrm>
          <a:off x="0" y="0"/>
          <a:ext cx="0" cy="0"/>
          <a:chOff x="0" y="0"/>
          <a:chExt cx="0" cy="0"/>
        </a:xfrm>
      </p:grpSpPr>
      <p:sp>
        <p:nvSpPr>
          <p:cNvPr id="33" name="Google Shape;33;p11"/>
          <p:cNvSpPr/>
          <p:nvPr/>
        </p:nvSpPr>
        <p:spPr>
          <a:xfrm>
            <a:off x="0" y="0"/>
            <a:ext cx="24384001" cy="1905000"/>
          </a:xfrm>
          <a:prstGeom prst="rect">
            <a:avLst/>
          </a:prstGeom>
          <a:gradFill>
            <a:gsLst>
              <a:gs pos="0">
                <a:srgbClr val="4B3511"/>
              </a:gs>
              <a:gs pos="100000">
                <a:srgbClr val="251805"/>
              </a:gs>
            </a:gsLst>
            <a:lin ang="54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00" b="0" i="0" u="none" strike="noStrike" cap="none" dirty="0">
              <a:solidFill>
                <a:srgbClr val="4B3511"/>
              </a:solidFill>
              <a:latin typeface="Helvetica Neue"/>
              <a:ea typeface="Helvetica Neue"/>
              <a:cs typeface="Helvetica Neue"/>
              <a:sym typeface="Helvetica Neue"/>
            </a:endParaRPr>
          </a:p>
        </p:txBody>
      </p:sp>
      <p:pic>
        <p:nvPicPr>
          <p:cNvPr id="34" name="Google Shape;34;p11"/>
          <p:cNvPicPr preferRelativeResize="0"/>
          <p:nvPr/>
        </p:nvPicPr>
        <p:blipFill rotWithShape="1">
          <a:blip r:embed="rId2">
            <a:alphaModFix/>
          </a:blip>
          <a:srcRect/>
          <a:stretch/>
        </p:blipFill>
        <p:spPr>
          <a:xfrm>
            <a:off x="552450" y="196850"/>
            <a:ext cx="1485900" cy="1485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Image - 2up&#10;With Text">
  <p:cSld name="Image - 2up&#10;With Text">
    <p:spTree>
      <p:nvGrpSpPr>
        <p:cNvPr id="1" name="Shape 38"/>
        <p:cNvGrpSpPr/>
        <p:nvPr/>
      </p:nvGrpSpPr>
      <p:grpSpPr>
        <a:xfrm>
          <a:off x="0" y="0"/>
          <a:ext cx="0" cy="0"/>
          <a:chOff x="0" y="0"/>
          <a:chExt cx="0" cy="0"/>
        </a:xfrm>
      </p:grpSpPr>
      <p:sp>
        <p:nvSpPr>
          <p:cNvPr id="39" name="Google Shape;39;p13"/>
          <p:cNvSpPr/>
          <p:nvPr/>
        </p:nvSpPr>
        <p:spPr>
          <a:xfrm>
            <a:off x="0" y="0"/>
            <a:ext cx="24384001" cy="1905000"/>
          </a:xfrm>
          <a:prstGeom prst="rect">
            <a:avLst/>
          </a:prstGeom>
          <a:gradFill>
            <a:gsLst>
              <a:gs pos="0">
                <a:srgbClr val="4B3511"/>
              </a:gs>
              <a:gs pos="100000">
                <a:srgbClr val="251805"/>
              </a:gs>
            </a:gsLst>
            <a:lin ang="54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00" b="0" i="0" u="none" strike="noStrike" cap="none" dirty="0">
              <a:solidFill>
                <a:srgbClr val="4B3511"/>
              </a:solidFill>
              <a:latin typeface="Helvetica Neue"/>
              <a:ea typeface="Helvetica Neue"/>
              <a:cs typeface="Helvetica Neue"/>
              <a:sym typeface="Helvetica Neue"/>
            </a:endParaRPr>
          </a:p>
        </p:txBody>
      </p:sp>
      <p:pic>
        <p:nvPicPr>
          <p:cNvPr id="40" name="Google Shape;40;p13"/>
          <p:cNvPicPr preferRelativeResize="0"/>
          <p:nvPr/>
        </p:nvPicPr>
        <p:blipFill rotWithShape="1">
          <a:blip r:embed="rId2">
            <a:alphaModFix/>
          </a:blip>
          <a:srcRect/>
          <a:stretch/>
        </p:blipFill>
        <p:spPr>
          <a:xfrm>
            <a:off x="552450" y="196850"/>
            <a:ext cx="1485900" cy="1485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Image - 3up">
  <p:cSld name="Image - 3up">
    <p:spTree>
      <p:nvGrpSpPr>
        <p:cNvPr id="1" name="Shape 41"/>
        <p:cNvGrpSpPr/>
        <p:nvPr/>
      </p:nvGrpSpPr>
      <p:grpSpPr>
        <a:xfrm>
          <a:off x="0" y="0"/>
          <a:ext cx="0" cy="0"/>
          <a:chOff x="0" y="0"/>
          <a:chExt cx="0" cy="0"/>
        </a:xfrm>
      </p:grpSpPr>
      <p:sp>
        <p:nvSpPr>
          <p:cNvPr id="42" name="Google Shape;42;p14"/>
          <p:cNvSpPr/>
          <p:nvPr/>
        </p:nvSpPr>
        <p:spPr>
          <a:xfrm>
            <a:off x="0" y="0"/>
            <a:ext cx="24384001" cy="1905000"/>
          </a:xfrm>
          <a:prstGeom prst="rect">
            <a:avLst/>
          </a:prstGeom>
          <a:gradFill>
            <a:gsLst>
              <a:gs pos="0">
                <a:srgbClr val="4B3511"/>
              </a:gs>
              <a:gs pos="100000">
                <a:srgbClr val="251805"/>
              </a:gs>
            </a:gsLst>
            <a:lin ang="54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00" b="0" i="0" u="none" strike="noStrike" cap="none" dirty="0">
              <a:solidFill>
                <a:srgbClr val="4B3511"/>
              </a:solidFill>
              <a:latin typeface="Helvetica Neue"/>
              <a:ea typeface="Helvetica Neue"/>
              <a:cs typeface="Helvetica Neue"/>
              <a:sym typeface="Helvetica Neue"/>
            </a:endParaRPr>
          </a:p>
        </p:txBody>
      </p:sp>
      <p:pic>
        <p:nvPicPr>
          <p:cNvPr id="43" name="Google Shape;43;p14"/>
          <p:cNvPicPr preferRelativeResize="0"/>
          <p:nvPr/>
        </p:nvPicPr>
        <p:blipFill rotWithShape="1">
          <a:blip r:embed="rId2">
            <a:alphaModFix/>
          </a:blip>
          <a:srcRect/>
          <a:stretch/>
        </p:blipFill>
        <p:spPr>
          <a:xfrm>
            <a:off x="552450" y="196850"/>
            <a:ext cx="1485900" cy="14859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mage - 3up Portrait">
  <p:cSld name="Image - 3up Portrait">
    <p:spTree>
      <p:nvGrpSpPr>
        <p:cNvPr id="1" name="Shape 44"/>
        <p:cNvGrpSpPr/>
        <p:nvPr/>
      </p:nvGrpSpPr>
      <p:grpSpPr>
        <a:xfrm>
          <a:off x="0" y="0"/>
          <a:ext cx="0" cy="0"/>
          <a:chOff x="0" y="0"/>
          <a:chExt cx="0" cy="0"/>
        </a:xfrm>
      </p:grpSpPr>
      <p:sp>
        <p:nvSpPr>
          <p:cNvPr id="45" name="Google Shape;45;p15"/>
          <p:cNvSpPr/>
          <p:nvPr/>
        </p:nvSpPr>
        <p:spPr>
          <a:xfrm>
            <a:off x="0" y="0"/>
            <a:ext cx="24384001" cy="1905000"/>
          </a:xfrm>
          <a:prstGeom prst="rect">
            <a:avLst/>
          </a:prstGeom>
          <a:gradFill>
            <a:gsLst>
              <a:gs pos="0">
                <a:srgbClr val="4B3511"/>
              </a:gs>
              <a:gs pos="100000">
                <a:srgbClr val="251805"/>
              </a:gs>
            </a:gsLst>
            <a:lin ang="54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00" b="0" i="0" u="none" strike="noStrike" cap="none" dirty="0">
              <a:solidFill>
                <a:srgbClr val="4B3511"/>
              </a:solidFill>
              <a:latin typeface="Helvetica Neue"/>
              <a:ea typeface="Helvetica Neue"/>
              <a:cs typeface="Helvetica Neue"/>
              <a:sym typeface="Helvetica Neue"/>
            </a:endParaRPr>
          </a:p>
        </p:txBody>
      </p:sp>
      <p:pic>
        <p:nvPicPr>
          <p:cNvPr id="46" name="Google Shape;46;p15"/>
          <p:cNvPicPr preferRelativeResize="0"/>
          <p:nvPr/>
        </p:nvPicPr>
        <p:blipFill rotWithShape="1">
          <a:blip r:embed="rId2">
            <a:alphaModFix/>
          </a:blip>
          <a:srcRect/>
          <a:stretch/>
        </p:blipFill>
        <p:spPr>
          <a:xfrm>
            <a:off x="552450" y="196850"/>
            <a:ext cx="1485900" cy="1485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Image - 6up">
  <p:cSld name="Image - 6up">
    <p:spTree>
      <p:nvGrpSpPr>
        <p:cNvPr id="1" name="Shape 47"/>
        <p:cNvGrpSpPr/>
        <p:nvPr/>
      </p:nvGrpSpPr>
      <p:grpSpPr>
        <a:xfrm>
          <a:off x="0" y="0"/>
          <a:ext cx="0" cy="0"/>
          <a:chOff x="0" y="0"/>
          <a:chExt cx="0" cy="0"/>
        </a:xfrm>
      </p:grpSpPr>
      <p:sp>
        <p:nvSpPr>
          <p:cNvPr id="48" name="Google Shape;48;p16"/>
          <p:cNvSpPr/>
          <p:nvPr/>
        </p:nvSpPr>
        <p:spPr>
          <a:xfrm>
            <a:off x="0" y="0"/>
            <a:ext cx="24384001" cy="1905000"/>
          </a:xfrm>
          <a:prstGeom prst="rect">
            <a:avLst/>
          </a:prstGeom>
          <a:gradFill>
            <a:gsLst>
              <a:gs pos="0">
                <a:srgbClr val="4B3511"/>
              </a:gs>
              <a:gs pos="100000">
                <a:srgbClr val="251805"/>
              </a:gs>
            </a:gsLst>
            <a:lin ang="54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00" b="0" i="0" u="none" strike="noStrike" cap="none" dirty="0">
              <a:solidFill>
                <a:srgbClr val="4B3511"/>
              </a:solidFill>
              <a:latin typeface="Helvetica Neue"/>
              <a:ea typeface="Helvetica Neue"/>
              <a:cs typeface="Helvetica Neue"/>
              <a:sym typeface="Helvetica Neue"/>
            </a:endParaRPr>
          </a:p>
        </p:txBody>
      </p:sp>
      <p:pic>
        <p:nvPicPr>
          <p:cNvPr id="49" name="Google Shape;49;p16"/>
          <p:cNvPicPr preferRelativeResize="0"/>
          <p:nvPr/>
        </p:nvPicPr>
        <p:blipFill rotWithShape="1">
          <a:blip r:embed="rId2">
            <a:alphaModFix/>
          </a:blip>
          <a:srcRect/>
          <a:stretch/>
        </p:blipFill>
        <p:spPr>
          <a:xfrm>
            <a:off x="552450" y="196850"/>
            <a:ext cx="1485900" cy="14859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4383" y="1608327"/>
            <a:ext cx="19215322" cy="211263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894382" y="4039099"/>
            <a:ext cx="9290304" cy="1603886"/>
          </a:xfrm>
        </p:spPr>
        <p:txBody>
          <a:bodyPr anchor="b">
            <a:normAutofit/>
          </a:bodyPr>
          <a:lstStyle>
            <a:lvl1pPr marL="0" indent="0">
              <a:lnSpc>
                <a:spcPct val="100000"/>
              </a:lnSpc>
              <a:buNone/>
              <a:defRPr sz="4400" b="0" cap="all" baseline="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2894382" y="5648539"/>
            <a:ext cx="9290304" cy="52889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824724" y="4046007"/>
            <a:ext cx="9290304" cy="1604474"/>
          </a:xfrm>
        </p:spPr>
        <p:txBody>
          <a:bodyPr anchor="b">
            <a:normAutofit/>
          </a:bodyPr>
          <a:lstStyle>
            <a:lvl1pPr marL="0" indent="0">
              <a:lnSpc>
                <a:spcPct val="100000"/>
              </a:lnSpc>
              <a:buNone/>
              <a:defRPr sz="4400" b="0" cap="all" baseline="0">
                <a:solidFill>
                  <a:schemeClr val="accent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824724" y="5642983"/>
            <a:ext cx="9290304" cy="5274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3/14/21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cxnSp>
        <p:nvCxnSpPr>
          <p:cNvPr id="29" name="Straight Connector 28"/>
          <p:cNvCxnSpPr/>
          <p:nvPr/>
        </p:nvCxnSpPr>
        <p:spPr>
          <a:xfrm>
            <a:off x="2907792" y="3694176"/>
            <a:ext cx="1921504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50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alphaModFix/>
          </a:blip>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p:nvPr/>
        </p:nvSpPr>
        <p:spPr>
          <a:xfrm>
            <a:off x="-29908500" y="-304800"/>
            <a:ext cx="84200998" cy="7188200"/>
          </a:xfrm>
          <a:prstGeom prst="rect">
            <a:avLst/>
          </a:prstGeom>
          <a:gradFill>
            <a:gsLst>
              <a:gs pos="0">
                <a:srgbClr val="4B3511"/>
              </a:gs>
              <a:gs pos="100000">
                <a:srgbClr val="251805"/>
              </a:gs>
            </a:gsLst>
            <a:lin ang="54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4200" b="0" i="0" u="none" strike="noStrike" cap="none" dirty="0">
              <a:solidFill>
                <a:srgbClr val="4B3511"/>
              </a:solidFill>
              <a:latin typeface="Helvetica Neue"/>
              <a:ea typeface="Helvetica Neue"/>
              <a:cs typeface="Helvetica Neue"/>
              <a:sym typeface="Helvetica Neue"/>
            </a:endParaRPr>
          </a:p>
        </p:txBody>
      </p:sp>
      <p:pic>
        <p:nvPicPr>
          <p:cNvPr id="7" name="Google Shape;7;p1"/>
          <p:cNvPicPr preferRelativeResize="0"/>
          <p:nvPr/>
        </p:nvPicPr>
        <p:blipFill rotWithShape="1">
          <a:blip r:embed="rId17">
            <a:alphaModFix/>
          </a:blip>
          <a:srcRect/>
          <a:stretch/>
        </p:blipFill>
        <p:spPr>
          <a:xfrm>
            <a:off x="965200" y="5016500"/>
            <a:ext cx="2794000" cy="2794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7" r:id="rId4"/>
    <p:sldLayoutId id="2147483659" r:id="rId5"/>
    <p:sldLayoutId id="2147483660" r:id="rId6"/>
    <p:sldLayoutId id="2147483661" r:id="rId7"/>
    <p:sldLayoutId id="2147483662" r:id="rId8"/>
    <p:sldLayoutId id="2147483665" r:id="rId9"/>
    <p:sldLayoutId id="2147483666" r:id="rId10"/>
    <p:sldLayoutId id="2147483667" r:id="rId11"/>
    <p:sldLayoutId id="2147483668" r:id="rId12"/>
    <p:sldLayoutId id="2147483669" r:id="rId13"/>
    <p:sldLayoutId id="214748367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7"/>
          <p:cNvSpPr/>
          <p:nvPr/>
        </p:nvSpPr>
        <p:spPr>
          <a:xfrm>
            <a:off x="3848100" y="8067964"/>
            <a:ext cx="20535900" cy="1320800"/>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endParaRPr sz="4800" dirty="0"/>
          </a:p>
        </p:txBody>
      </p:sp>
      <p:sp>
        <p:nvSpPr>
          <p:cNvPr id="55" name="Google Shape;55;p17"/>
          <p:cNvSpPr/>
          <p:nvPr/>
        </p:nvSpPr>
        <p:spPr>
          <a:xfrm>
            <a:off x="2394438" y="2260935"/>
            <a:ext cx="20535900" cy="3974045"/>
          </a:xfrm>
          <a:prstGeom prst="rect">
            <a:avLst/>
          </a:pr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endParaRPr lang="en-US" sz="6600" dirty="0">
              <a:solidFill>
                <a:srgbClr val="ECC336"/>
              </a:solidFill>
              <a:latin typeface="Helvetica Neue"/>
              <a:ea typeface="Helvetica Neue"/>
              <a:cs typeface="Helvetica Neue"/>
              <a:sym typeface="Helvetica Neue"/>
            </a:endParaRPr>
          </a:p>
          <a:p>
            <a:pPr marL="0" marR="0" lvl="0" indent="0" algn="ctr" rtl="0">
              <a:spcBef>
                <a:spcPts val="0"/>
              </a:spcBef>
              <a:spcAft>
                <a:spcPts val="0"/>
              </a:spcAft>
              <a:buNone/>
            </a:pPr>
            <a:r>
              <a:rPr lang="en-US" sz="6600" dirty="0">
                <a:solidFill>
                  <a:srgbClr val="ECC336"/>
                </a:solidFill>
                <a:latin typeface="Helvetica Neue"/>
                <a:ea typeface="Helvetica Neue"/>
                <a:cs typeface="Helvetica Neue"/>
                <a:sym typeface="Helvetica Neue"/>
              </a:rPr>
              <a:t>Latest Guidance:</a:t>
            </a:r>
          </a:p>
          <a:p>
            <a:pPr marL="0" marR="0" lvl="0" indent="0" algn="ctr" rtl="0">
              <a:spcBef>
                <a:spcPts val="0"/>
              </a:spcBef>
              <a:spcAft>
                <a:spcPts val="0"/>
              </a:spcAft>
              <a:buNone/>
            </a:pPr>
            <a:r>
              <a:rPr lang="en-US" sz="6600" dirty="0">
                <a:solidFill>
                  <a:srgbClr val="ECC336"/>
                </a:solidFill>
                <a:latin typeface="Helvetica Neue"/>
                <a:ea typeface="Helvetica Neue"/>
                <a:cs typeface="Helvetica Neue"/>
                <a:sym typeface="Helvetica Neue"/>
              </a:rPr>
              <a:t>Reopening Schools During Pandemic </a:t>
            </a:r>
            <a:endParaRPr lang="en-US" sz="6600" dirty="0"/>
          </a:p>
        </p:txBody>
      </p:sp>
      <p:sp>
        <p:nvSpPr>
          <p:cNvPr id="3" name="TextBox 2">
            <a:extLst>
              <a:ext uri="{FF2B5EF4-FFF2-40B4-BE49-F238E27FC236}">
                <a16:creationId xmlns:a16="http://schemas.microsoft.com/office/drawing/2014/main" id="{E2DA3AA9-EAA8-E447-87B5-E9A1396075DF}"/>
              </a:ext>
            </a:extLst>
          </p:cNvPr>
          <p:cNvSpPr txBox="1"/>
          <p:nvPr/>
        </p:nvSpPr>
        <p:spPr>
          <a:xfrm>
            <a:off x="1019908" y="8896640"/>
            <a:ext cx="21910430" cy="2308324"/>
          </a:xfrm>
          <a:prstGeom prst="rect">
            <a:avLst/>
          </a:prstGeom>
          <a:noFill/>
        </p:spPr>
        <p:txBody>
          <a:bodyPr wrap="square" rtlCol="0">
            <a:spAutoFit/>
          </a:bodyPr>
          <a:lstStyle/>
          <a:p>
            <a:pPr algn="ctr"/>
            <a:r>
              <a:rPr lang="en-US" sz="4800" dirty="0"/>
              <a:t>Haverhill Public Schools </a:t>
            </a:r>
          </a:p>
          <a:p>
            <a:pPr algn="ctr"/>
            <a:r>
              <a:rPr lang="en-US" sz="4800" dirty="0"/>
              <a:t>School Committee Meeting </a:t>
            </a:r>
          </a:p>
          <a:p>
            <a:pPr algn="ctr"/>
            <a:r>
              <a:rPr lang="en-US" sz="4800" dirty="0"/>
              <a:t>March 11,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0"/>
            <a:ext cx="0" cy="0"/>
          </a:xfrm>
        </p:spPr>
        <p:txBody>
          <a:bodyPr/>
          <a:lstStyle/>
          <a:p>
            <a:r>
              <a:rPr lang="en-US" b="1" dirty="0">
                <a:latin typeface="Segoe UI Semibold"/>
                <a:cs typeface="Segoe UI Semibold"/>
              </a:rPr>
              <a:t>Does a district or charter school need a waiver?</a:t>
            </a:r>
            <a:endParaRPr lang="en-US" dirty="0"/>
          </a:p>
        </p:txBody>
      </p:sp>
      <p:sp>
        <p:nvSpPr>
          <p:cNvPr id="2" name="Slide Number Placeholder 1"/>
          <p:cNvSpPr>
            <a:spLocks noGrp="1"/>
          </p:cNvSpPr>
          <p:nvPr>
            <p:ph type="sldNum" sz="quarter" idx="4294967295"/>
          </p:nvPr>
        </p:nvSpPr>
        <p:spPr>
          <a:xfrm>
            <a:off x="0" y="0"/>
            <a:ext cx="0" cy="0"/>
          </a:xfrm>
        </p:spPr>
        <p:txBody>
          <a:bodyPr/>
          <a:lstStyle/>
          <a:p>
            <a:fld id="{FF27229C-EC7B-4063-A33B-28A5E87E32ED}" type="slidenum">
              <a:rPr lang="zh-CN" altLang="en-US" smtClean="0"/>
              <a:pPr/>
              <a:t>10</a:t>
            </a:fld>
            <a:endParaRPr lang="zh-CN" altLang="en-US"/>
          </a:p>
        </p:txBody>
      </p:sp>
      <p:sp>
        <p:nvSpPr>
          <p:cNvPr id="4" name="Content Placeholder 3">
            <a:extLst>
              <a:ext uri="{FF2B5EF4-FFF2-40B4-BE49-F238E27FC236}">
                <a16:creationId xmlns:a16="http://schemas.microsoft.com/office/drawing/2014/main" id="{F579C80F-17A7-4430-9E85-B61A98AE38C4}"/>
              </a:ext>
            </a:extLst>
          </p:cNvPr>
          <p:cNvSpPr>
            <a:spLocks noGrp="1"/>
          </p:cNvSpPr>
          <p:nvPr>
            <p:ph idx="4294967295"/>
          </p:nvPr>
        </p:nvSpPr>
        <p:spPr>
          <a:xfrm>
            <a:off x="1066800" y="2480945"/>
            <a:ext cx="22748240" cy="11235055"/>
          </a:xfrm>
        </p:spPr>
        <p:txBody>
          <a:bodyPr vert="horz" lIns="182880" tIns="91440" rIns="182880" bIns="91440" rtlCol="0" anchor="t">
            <a:noAutofit/>
          </a:bodyPr>
          <a:lstStyle/>
          <a:p>
            <a:pPr lvl="1" algn="ctr">
              <a:spcAft>
                <a:spcPts val="800"/>
              </a:spcAft>
            </a:pPr>
            <a:r>
              <a:rPr lang="en-US" sz="4000" b="1" dirty="0">
                <a:latin typeface="+mj-lt"/>
                <a:cs typeface="Segoe UI"/>
              </a:rPr>
              <a:t>DESE Lunches or Unmasked Times Guidance</a:t>
            </a:r>
          </a:p>
          <a:p>
            <a:pPr lvl="1" algn="ctr">
              <a:spcAft>
                <a:spcPts val="800"/>
              </a:spcAft>
            </a:pPr>
            <a:r>
              <a:rPr lang="en-US" sz="4000" b="1" dirty="0">
                <a:latin typeface="+mj-lt"/>
                <a:cs typeface="Segoe UI"/>
              </a:rPr>
              <a:t>Revised 3/9/2021 </a:t>
            </a:r>
          </a:p>
          <a:p>
            <a:pPr lvl="1" algn="ctr">
              <a:spcAft>
                <a:spcPts val="800"/>
              </a:spcAft>
            </a:pPr>
            <a:endParaRPr lang="en-US" sz="4800" dirty="0">
              <a:latin typeface="+mj-lt"/>
              <a:cs typeface="Segoe UI"/>
            </a:endParaRPr>
          </a:p>
          <a:p>
            <a:pPr lvl="1">
              <a:spcAft>
                <a:spcPts val="800"/>
              </a:spcAft>
            </a:pPr>
            <a:r>
              <a:rPr lang="en-US" sz="3200" b="1" dirty="0">
                <a:latin typeface="+mj-lt"/>
                <a:cs typeface="Segoe UI"/>
              </a:rPr>
              <a:t>6 feet SD in all unmasked times: </a:t>
            </a:r>
            <a:r>
              <a:rPr lang="en-US" sz="3200" dirty="0"/>
              <a:t>Cafeterias cannot accommodate full student body at 6 feet SD </a:t>
            </a:r>
          </a:p>
          <a:p>
            <a:pPr lvl="4">
              <a:spcAft>
                <a:spcPts val="800"/>
              </a:spcAft>
            </a:pPr>
            <a:r>
              <a:rPr lang="en-US" sz="3200" dirty="0"/>
              <a:t>	– currently we have 30-40% capacity in schools lunches have been added to accommodate SD. </a:t>
            </a:r>
            <a:endParaRPr lang="en-US" sz="3200" b="1" dirty="0"/>
          </a:p>
          <a:p>
            <a:pPr lvl="1">
              <a:spcAft>
                <a:spcPts val="800"/>
              </a:spcAft>
            </a:pPr>
            <a:r>
              <a:rPr lang="en-US" sz="3200" b="1" dirty="0">
                <a:solidFill>
                  <a:srgbClr val="D88700"/>
                </a:solidFill>
                <a:latin typeface="+mj-lt"/>
                <a:cs typeface="Segoe UI"/>
              </a:rPr>
              <a:t>DESE suggests:</a:t>
            </a:r>
          </a:p>
          <a:p>
            <a:pPr marL="1051560" lvl="2" indent="-685800">
              <a:spcAft>
                <a:spcPts val="800"/>
              </a:spcAft>
              <a:buFont typeface="Arial" panose="020B0604020202020204" pitchFamily="34" charset="0"/>
              <a:buChar char="•"/>
            </a:pPr>
            <a:r>
              <a:rPr lang="en-US" sz="3200" dirty="0">
                <a:latin typeface="+mj-lt"/>
                <a:cs typeface="Segoe UI"/>
              </a:rPr>
              <a:t>Add lunch periods, shorten meal time</a:t>
            </a:r>
          </a:p>
          <a:p>
            <a:pPr marL="1051560" lvl="2" indent="-685800">
              <a:spcAft>
                <a:spcPts val="800"/>
              </a:spcAft>
              <a:buFont typeface="Arial" panose="020B0604020202020204" pitchFamily="34" charset="0"/>
              <a:buChar char="•"/>
            </a:pPr>
            <a:r>
              <a:rPr lang="en-US" sz="3200" dirty="0">
                <a:latin typeface="+mj-lt"/>
                <a:cs typeface="Segoe UI"/>
              </a:rPr>
              <a:t>Eat in classroom or class  &amp; café </a:t>
            </a:r>
          </a:p>
          <a:p>
            <a:pPr marL="1051560" lvl="2" indent="-685800">
              <a:spcAft>
                <a:spcPts val="800"/>
              </a:spcAft>
              <a:buFont typeface="Arial" panose="020B0604020202020204" pitchFamily="34" charset="0"/>
              <a:buChar char="•"/>
            </a:pPr>
            <a:r>
              <a:rPr lang="en-US" sz="3200" dirty="0">
                <a:latin typeface="+mj-lt"/>
                <a:cs typeface="Segoe UI"/>
              </a:rPr>
              <a:t>Repurpose Gym, Art or other space, eat outdoors</a:t>
            </a:r>
          </a:p>
          <a:p>
            <a:pPr marL="1051560" lvl="2" indent="-685800">
              <a:spcAft>
                <a:spcPts val="800"/>
              </a:spcAft>
              <a:buFont typeface="Arial" panose="020B0604020202020204" pitchFamily="34" charset="0"/>
              <a:buChar char="•"/>
            </a:pPr>
            <a:r>
              <a:rPr lang="en-US" sz="3200" dirty="0">
                <a:latin typeface="+mj-lt"/>
                <a:cs typeface="Segoe UI"/>
              </a:rPr>
              <a:t>Use desks in café instead of tables </a:t>
            </a:r>
          </a:p>
          <a:p>
            <a:pPr lvl="1">
              <a:spcAft>
                <a:spcPts val="800"/>
              </a:spcAft>
            </a:pPr>
            <a:endParaRPr lang="en-US" sz="3200" b="1" dirty="0">
              <a:latin typeface="+mj-lt"/>
              <a:cs typeface="Segoe UI"/>
            </a:endParaRPr>
          </a:p>
          <a:p>
            <a:pPr lvl="1">
              <a:spcAft>
                <a:spcPts val="800"/>
              </a:spcAft>
            </a:pPr>
            <a:r>
              <a:rPr lang="en-US" sz="3200" b="1" dirty="0">
                <a:latin typeface="+mj-lt"/>
                <a:cs typeface="Segoe UI"/>
              </a:rPr>
              <a:t>Increased spaces require increased staffing</a:t>
            </a:r>
          </a:p>
          <a:p>
            <a:pPr lvl="1">
              <a:spcAft>
                <a:spcPts val="800"/>
              </a:spcAft>
            </a:pPr>
            <a:r>
              <a:rPr lang="en-US" sz="3200" b="1" dirty="0">
                <a:solidFill>
                  <a:srgbClr val="D88700"/>
                </a:solidFill>
                <a:latin typeface="+mj-lt"/>
                <a:cs typeface="Segoe UI"/>
              </a:rPr>
              <a:t>DESE suggests:</a:t>
            </a:r>
          </a:p>
          <a:p>
            <a:pPr marL="1051560" lvl="1" indent="-685800">
              <a:spcAft>
                <a:spcPts val="800"/>
              </a:spcAft>
              <a:buFont typeface="Arial" panose="020B0604020202020204" pitchFamily="34" charset="0"/>
              <a:buChar char="•"/>
            </a:pPr>
            <a:r>
              <a:rPr lang="en-US" sz="3200" dirty="0">
                <a:latin typeface="+mj-lt"/>
                <a:cs typeface="Segoe UI"/>
              </a:rPr>
              <a:t>Repurpose ESPs, admin, use crossing guards, bus drivers/monitors, high school interns, parent volunteers </a:t>
            </a:r>
          </a:p>
          <a:p>
            <a:pPr marL="1051560" lvl="1" indent="-685800">
              <a:spcAft>
                <a:spcPts val="800"/>
              </a:spcAft>
              <a:buFont typeface="Arial" panose="020B0604020202020204" pitchFamily="34" charset="0"/>
              <a:buChar char="•"/>
            </a:pPr>
            <a:r>
              <a:rPr lang="en-US" sz="3200" dirty="0">
                <a:latin typeface="+mj-lt"/>
                <a:cs typeface="Segoe UI"/>
              </a:rPr>
              <a:t>Teachers supervise meals in classroom, schedule teachers’ duty-free lunch at the end of the day and allow for a 30-minute early release </a:t>
            </a:r>
          </a:p>
          <a:p>
            <a:pPr lvl="1">
              <a:spcAft>
                <a:spcPts val="800"/>
              </a:spcAft>
            </a:pPr>
            <a:endParaRPr lang="en-US" sz="3200" dirty="0">
              <a:latin typeface="+mj-lt"/>
              <a:cs typeface="Segoe UI"/>
            </a:endParaRPr>
          </a:p>
          <a:p>
            <a:pPr marL="685800" lvl="1" indent="-685800">
              <a:spcAft>
                <a:spcPts val="800"/>
              </a:spcAft>
              <a:buFont typeface="Arial" panose="020B0604020202020204" pitchFamily="34" charset="0"/>
              <a:buChar char="•"/>
            </a:pPr>
            <a:endParaRPr lang="en-US" sz="4800" dirty="0">
              <a:latin typeface="Segoe UI"/>
              <a:cs typeface="Segoe UI"/>
            </a:endParaRPr>
          </a:p>
        </p:txBody>
      </p:sp>
      <p:sp>
        <p:nvSpPr>
          <p:cNvPr id="6" name="Google Shape;55;p17">
            <a:extLst>
              <a:ext uri="{FF2B5EF4-FFF2-40B4-BE49-F238E27FC236}">
                <a16:creationId xmlns:a16="http://schemas.microsoft.com/office/drawing/2014/main" id="{F60E3FBC-F124-2143-8AA8-2884A1942042}"/>
              </a:ext>
            </a:extLst>
          </p:cNvPr>
          <p:cNvSpPr/>
          <p:nvPr/>
        </p:nvSpPr>
        <p:spPr>
          <a:xfrm>
            <a:off x="2429691" y="0"/>
            <a:ext cx="21109578" cy="1854926"/>
          </a:xfrm>
          <a:prstGeom prst="rect">
            <a:avLst/>
          </a:prstGeom>
          <a:noFill/>
          <a:ln>
            <a:noFill/>
          </a:ln>
        </p:spPr>
        <p:txBody>
          <a:bodyPr spcFirstLastPara="1" wrap="square" lIns="50800" tIns="50800" rIns="50800" bIns="50800" anchor="ctr" anchorCtr="0">
            <a:noAutofit/>
          </a:bodyPr>
          <a:lstStyle/>
          <a:p>
            <a:pPr marL="0" marR="0" lvl="0" indent="0" rtl="0">
              <a:spcBef>
                <a:spcPts val="0"/>
              </a:spcBef>
              <a:spcAft>
                <a:spcPts val="0"/>
              </a:spcAft>
              <a:buNone/>
            </a:pPr>
            <a:r>
              <a:rPr lang="en-US" sz="6600" dirty="0">
                <a:solidFill>
                  <a:srgbClr val="ECC336"/>
                </a:solidFill>
                <a:latin typeface="Helvetica Neue"/>
                <a:ea typeface="Helvetica Neue"/>
                <a:cs typeface="Helvetica Neue"/>
                <a:sym typeface="Helvetica Neue"/>
              </a:rPr>
              <a:t>DESE Guidance on Lunches or Unmasked Times</a:t>
            </a:r>
          </a:p>
        </p:txBody>
      </p:sp>
    </p:spTree>
    <p:extLst>
      <p:ext uri="{BB962C8B-B14F-4D97-AF65-F5344CB8AC3E}">
        <p14:creationId xmlns:p14="http://schemas.microsoft.com/office/powerpoint/2010/main" val="156970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7B322-AB5A-1049-82D3-79E031E41AE9}"/>
              </a:ext>
            </a:extLst>
          </p:cNvPr>
          <p:cNvSpPr txBox="1"/>
          <p:nvPr/>
        </p:nvSpPr>
        <p:spPr>
          <a:xfrm>
            <a:off x="1499062" y="1854926"/>
            <a:ext cx="22970835" cy="6155531"/>
          </a:xfrm>
          <a:prstGeom prst="rect">
            <a:avLst/>
          </a:prstGeom>
          <a:noFill/>
        </p:spPr>
        <p:txBody>
          <a:bodyPr wrap="square" rtlCol="0">
            <a:spAutoFit/>
          </a:bodyPr>
          <a:lstStyle/>
          <a:p>
            <a:endParaRPr lang="en-US" sz="4000" dirty="0"/>
          </a:p>
          <a:p>
            <a:pPr marL="285750" indent="560070">
              <a:buFont typeface="Arial" panose="020B0604020202020204" pitchFamily="34" charset="0"/>
              <a:buChar char="•"/>
            </a:pPr>
            <a:endParaRPr lang="en-US" sz="4000" dirty="0"/>
          </a:p>
          <a:p>
            <a:pPr marL="285750" indent="560070">
              <a:lnSpc>
                <a:spcPct val="150000"/>
              </a:lnSpc>
              <a:buFont typeface="Arial" panose="020B0604020202020204" pitchFamily="34" charset="0"/>
              <a:buChar char="•"/>
            </a:pPr>
            <a:r>
              <a:rPr lang="en-US" sz="4000" dirty="0"/>
              <a:t>Pooled testing &amp; BinexNow testing will continue</a:t>
            </a:r>
          </a:p>
          <a:p>
            <a:pPr marL="285750" indent="560070">
              <a:lnSpc>
                <a:spcPct val="150000"/>
              </a:lnSpc>
              <a:buFont typeface="Arial" panose="020B0604020202020204" pitchFamily="34" charset="0"/>
              <a:buChar char="•"/>
            </a:pPr>
            <a:r>
              <a:rPr lang="en-US" sz="4000" dirty="0"/>
              <a:t>Quarantining will continue for those not fully vaccinated</a:t>
            </a:r>
          </a:p>
          <a:p>
            <a:pPr marL="285750" indent="560070">
              <a:lnSpc>
                <a:spcPct val="150000"/>
              </a:lnSpc>
              <a:buFont typeface="Arial" panose="020B0604020202020204" pitchFamily="34" charset="0"/>
              <a:buChar char="•"/>
            </a:pPr>
            <a:r>
              <a:rPr lang="en-US" sz="4000" dirty="0"/>
              <a:t>3 ft SD will increase incidence of quarantining</a:t>
            </a:r>
          </a:p>
          <a:p>
            <a:pPr marL="285750" indent="560070">
              <a:lnSpc>
                <a:spcPct val="150000"/>
              </a:lnSpc>
              <a:buFont typeface="Arial" panose="020B0604020202020204" pitchFamily="34" charset="0"/>
              <a:buChar char="•"/>
            </a:pPr>
            <a:r>
              <a:rPr lang="en-US" sz="4000" dirty="0"/>
              <a:t>Quarantined students may learn remotely, DESE suggestions synchronous teaching</a:t>
            </a:r>
          </a:p>
          <a:p>
            <a:pPr marL="285750" indent="560070">
              <a:lnSpc>
                <a:spcPct val="150000"/>
              </a:lnSpc>
              <a:buFont typeface="Arial" panose="020B0604020202020204" pitchFamily="34" charset="0"/>
              <a:buChar char="•"/>
            </a:pPr>
            <a:r>
              <a:rPr lang="en-US" sz="4000" dirty="0"/>
              <a:t>Students not quarantined or in RLA will report to  In-person Learning daily, or be marked absent. </a:t>
            </a:r>
          </a:p>
          <a:p>
            <a:endParaRPr lang="en-US" dirty="0"/>
          </a:p>
        </p:txBody>
      </p:sp>
      <p:sp>
        <p:nvSpPr>
          <p:cNvPr id="5" name="Google Shape;55;p17">
            <a:extLst>
              <a:ext uri="{FF2B5EF4-FFF2-40B4-BE49-F238E27FC236}">
                <a16:creationId xmlns:a16="http://schemas.microsoft.com/office/drawing/2014/main" id="{A684D96F-535D-7940-8D0C-DFD0A2AA34D4}"/>
              </a:ext>
            </a:extLst>
          </p:cNvPr>
          <p:cNvSpPr/>
          <p:nvPr/>
        </p:nvSpPr>
        <p:spPr>
          <a:xfrm>
            <a:off x="2429691" y="0"/>
            <a:ext cx="21109578" cy="1854926"/>
          </a:xfrm>
          <a:prstGeom prst="rect">
            <a:avLst/>
          </a:prstGeom>
          <a:noFill/>
          <a:ln>
            <a:noFill/>
          </a:ln>
        </p:spPr>
        <p:txBody>
          <a:bodyPr spcFirstLastPara="1" wrap="square" lIns="50800" tIns="50800" rIns="50800" bIns="50800" anchor="ctr" anchorCtr="0">
            <a:noAutofit/>
          </a:bodyPr>
          <a:lstStyle/>
          <a:p>
            <a:pPr marL="0" marR="0" lvl="0" indent="0" rtl="0">
              <a:spcBef>
                <a:spcPts val="0"/>
              </a:spcBef>
              <a:spcAft>
                <a:spcPts val="0"/>
              </a:spcAft>
              <a:buNone/>
            </a:pPr>
            <a:r>
              <a:rPr lang="en-US" sz="6000" dirty="0">
                <a:solidFill>
                  <a:srgbClr val="ECC336"/>
                </a:solidFill>
                <a:latin typeface="Helvetica Neue"/>
                <a:ea typeface="Helvetica Neue"/>
                <a:cs typeface="Helvetica Neue"/>
                <a:sym typeface="Helvetica Neue"/>
              </a:rPr>
              <a:t>COVID-19 Surveillance Testing, Quarantines &amp; Attendance</a:t>
            </a:r>
          </a:p>
        </p:txBody>
      </p:sp>
    </p:spTree>
    <p:extLst>
      <p:ext uri="{BB962C8B-B14F-4D97-AF65-F5344CB8AC3E}">
        <p14:creationId xmlns:p14="http://schemas.microsoft.com/office/powerpoint/2010/main" val="328985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7B991E-E9E7-364B-BA1D-96E60E62EBCF}"/>
              </a:ext>
            </a:extLst>
          </p:cNvPr>
          <p:cNvSpPr txBox="1"/>
          <p:nvPr/>
        </p:nvSpPr>
        <p:spPr>
          <a:xfrm>
            <a:off x="528320" y="2966720"/>
            <a:ext cx="23652480" cy="8749896"/>
          </a:xfrm>
          <a:prstGeom prst="rect">
            <a:avLst/>
          </a:prstGeom>
          <a:noFill/>
        </p:spPr>
        <p:txBody>
          <a:bodyPr wrap="square" rtlCol="0">
            <a:spAutoFit/>
          </a:bodyPr>
          <a:lstStyle/>
          <a:p>
            <a:endParaRPr lang="en-US" sz="4000" dirty="0"/>
          </a:p>
          <a:p>
            <a:r>
              <a:rPr lang="en-US" sz="4000" dirty="0"/>
              <a:t>Surveys are out for parents K - 8 confirming learning model</a:t>
            </a:r>
          </a:p>
          <a:p>
            <a:endParaRPr lang="en-US" sz="4000" dirty="0"/>
          </a:p>
          <a:p>
            <a:pPr marL="571500" indent="-571500">
              <a:spcBef>
                <a:spcPts val="1200"/>
              </a:spcBef>
              <a:buFont typeface="Arial" panose="020B0604020202020204" pitchFamily="34" charset="0"/>
              <a:buChar char="•"/>
            </a:pPr>
            <a:r>
              <a:rPr lang="en-US" sz="4000" dirty="0"/>
              <a:t>PER DESE those not actively choosing RLA will be placed in full In-person Learning</a:t>
            </a:r>
          </a:p>
          <a:p>
            <a:pPr marL="571500" lvl="2" indent="-571500">
              <a:spcBef>
                <a:spcPts val="1200"/>
              </a:spcBef>
              <a:buFont typeface="Arial" panose="020B0604020202020204" pitchFamily="34" charset="0"/>
              <a:buChar char="•"/>
            </a:pPr>
            <a:r>
              <a:rPr lang="en-US" sz="4000" dirty="0"/>
              <a:t>Changing between selected  learning models will take 4-6 weeks</a:t>
            </a:r>
          </a:p>
          <a:p>
            <a:pPr marL="571500" lvl="2" indent="-571500">
              <a:spcBef>
                <a:spcPts val="1200"/>
              </a:spcBef>
              <a:buFont typeface="Arial" panose="020B0604020202020204" pitchFamily="34" charset="0"/>
              <a:buChar char="•"/>
            </a:pPr>
            <a:r>
              <a:rPr lang="en-US" sz="4000" dirty="0"/>
              <a:t>Once we know how many students in each school and grade want to return to full in-person learning we will know the full impact of the change in terms of reconfiguration of  classrooms spaces, peer groups, and teachers. </a:t>
            </a:r>
          </a:p>
          <a:p>
            <a:endParaRPr lang="en-US" sz="4000" dirty="0"/>
          </a:p>
          <a:p>
            <a:pPr marL="571500" indent="-571500">
              <a:lnSpc>
                <a:spcPct val="150000"/>
              </a:lnSpc>
              <a:buFont typeface="Arial" panose="020B0604020202020204" pitchFamily="34" charset="0"/>
              <a:buChar char="•"/>
            </a:pPr>
            <a:r>
              <a:rPr lang="en-US" sz="4000" dirty="0"/>
              <a:t>Plans for HHS are awaiting DESE guidance – as is plans for prom &amp; graduation. </a:t>
            </a:r>
          </a:p>
          <a:p>
            <a:pPr marL="571500" indent="-571500">
              <a:lnSpc>
                <a:spcPct val="150000"/>
              </a:lnSpc>
              <a:buFont typeface="Arial" panose="020B0604020202020204" pitchFamily="34" charset="0"/>
              <a:buChar char="•"/>
            </a:pPr>
            <a:r>
              <a:rPr lang="en-US" sz="4000" dirty="0" err="1"/>
              <a:t>Bargainning</a:t>
            </a:r>
            <a:r>
              <a:rPr lang="en-US" sz="4000" dirty="0"/>
              <a:t> with union is scheduled for 4 days between now and March 31, 2021</a:t>
            </a:r>
          </a:p>
          <a:p>
            <a:pPr marL="571500" indent="-571500">
              <a:lnSpc>
                <a:spcPct val="150000"/>
              </a:lnSpc>
              <a:buFont typeface="Arial" panose="020B0604020202020204" pitchFamily="34" charset="0"/>
              <a:buChar char="•"/>
            </a:pPr>
            <a:r>
              <a:rPr lang="en-US" sz="4000" dirty="0"/>
              <a:t>Waiver is due to DESE by March 22, 2021 if applicable </a:t>
            </a:r>
          </a:p>
        </p:txBody>
      </p:sp>
      <p:sp>
        <p:nvSpPr>
          <p:cNvPr id="3" name="Google Shape;55;p17">
            <a:extLst>
              <a:ext uri="{FF2B5EF4-FFF2-40B4-BE49-F238E27FC236}">
                <a16:creationId xmlns:a16="http://schemas.microsoft.com/office/drawing/2014/main" id="{54065910-31C4-294A-B5E1-E792E3F83027}"/>
              </a:ext>
            </a:extLst>
          </p:cNvPr>
          <p:cNvSpPr/>
          <p:nvPr/>
        </p:nvSpPr>
        <p:spPr>
          <a:xfrm>
            <a:off x="2429691" y="0"/>
            <a:ext cx="21109578" cy="1854926"/>
          </a:xfrm>
          <a:prstGeom prst="rect">
            <a:avLst/>
          </a:prstGeom>
          <a:noFill/>
          <a:ln>
            <a:noFill/>
          </a:ln>
        </p:spPr>
        <p:txBody>
          <a:bodyPr spcFirstLastPara="1" wrap="square" lIns="50800" tIns="50800" rIns="50800" bIns="50800" anchor="ctr" anchorCtr="0">
            <a:noAutofit/>
          </a:bodyPr>
          <a:lstStyle/>
          <a:p>
            <a:pPr marL="0" marR="0" lvl="0" indent="0" rtl="0">
              <a:spcBef>
                <a:spcPts val="0"/>
              </a:spcBef>
              <a:spcAft>
                <a:spcPts val="0"/>
              </a:spcAft>
              <a:buNone/>
            </a:pPr>
            <a:r>
              <a:rPr lang="en-US" sz="6600" dirty="0">
                <a:solidFill>
                  <a:srgbClr val="ECC336"/>
                </a:solidFill>
                <a:latin typeface="Helvetica Neue"/>
                <a:ea typeface="Helvetica Neue"/>
                <a:cs typeface="Helvetica Neue"/>
                <a:sym typeface="Helvetica Neue"/>
              </a:rPr>
              <a:t>Next Steps for HPS Return to Full In-Person Learning</a:t>
            </a:r>
          </a:p>
        </p:txBody>
      </p:sp>
    </p:spTree>
    <p:extLst>
      <p:ext uri="{BB962C8B-B14F-4D97-AF65-F5344CB8AC3E}">
        <p14:creationId xmlns:p14="http://schemas.microsoft.com/office/powerpoint/2010/main" val="140731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lip Art Black And White Thank You Clipart - Thank You Border Clip Art ,  Free Transparent Clipart - ClipartKey">
            <a:extLst>
              <a:ext uri="{FF2B5EF4-FFF2-40B4-BE49-F238E27FC236}">
                <a16:creationId xmlns:a16="http://schemas.microsoft.com/office/drawing/2014/main" id="{67E3D7EB-F2BA-1E46-B16D-455C6BA22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022" y="8431113"/>
            <a:ext cx="9275956" cy="4720431"/>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55;p17">
            <a:extLst>
              <a:ext uri="{FF2B5EF4-FFF2-40B4-BE49-F238E27FC236}">
                <a16:creationId xmlns:a16="http://schemas.microsoft.com/office/drawing/2014/main" id="{25EDDD2F-E273-414C-A3A5-5C5FA40F7A85}"/>
              </a:ext>
            </a:extLst>
          </p:cNvPr>
          <p:cNvSpPr/>
          <p:nvPr/>
        </p:nvSpPr>
        <p:spPr>
          <a:xfrm>
            <a:off x="2429691" y="0"/>
            <a:ext cx="21109578" cy="1854926"/>
          </a:xfrm>
          <a:prstGeom prst="rect">
            <a:avLst/>
          </a:prstGeom>
          <a:noFill/>
          <a:ln>
            <a:noFill/>
          </a:ln>
        </p:spPr>
        <p:txBody>
          <a:bodyPr spcFirstLastPara="1" wrap="square" lIns="50800" tIns="50800" rIns="50800" bIns="50800" anchor="ctr" anchorCtr="0">
            <a:noAutofit/>
          </a:bodyPr>
          <a:lstStyle/>
          <a:p>
            <a:pPr marL="0" marR="0" lvl="0" indent="0" rtl="0">
              <a:spcBef>
                <a:spcPts val="0"/>
              </a:spcBef>
              <a:spcAft>
                <a:spcPts val="0"/>
              </a:spcAft>
              <a:buNone/>
            </a:pPr>
            <a:r>
              <a:rPr lang="en-US" sz="6600" dirty="0">
                <a:solidFill>
                  <a:srgbClr val="ECC336"/>
                </a:solidFill>
                <a:latin typeface="Helvetica Neue"/>
                <a:ea typeface="Helvetica Neue"/>
                <a:cs typeface="Helvetica Neue"/>
                <a:sym typeface="Helvetica Neue"/>
              </a:rPr>
              <a:t>Thank You Families and Staff</a:t>
            </a:r>
          </a:p>
        </p:txBody>
      </p:sp>
      <p:sp>
        <p:nvSpPr>
          <p:cNvPr id="5" name="Rectangle 4">
            <a:extLst>
              <a:ext uri="{FF2B5EF4-FFF2-40B4-BE49-F238E27FC236}">
                <a16:creationId xmlns:a16="http://schemas.microsoft.com/office/drawing/2014/main" id="{BA73200D-6EDF-3043-AA3A-1D3F32FD83D2}"/>
              </a:ext>
            </a:extLst>
          </p:cNvPr>
          <p:cNvSpPr/>
          <p:nvPr/>
        </p:nvSpPr>
        <p:spPr>
          <a:xfrm>
            <a:off x="1191491" y="2745730"/>
            <a:ext cx="22001018" cy="5078313"/>
          </a:xfrm>
          <a:prstGeom prst="rect">
            <a:avLst/>
          </a:prstGeom>
        </p:spPr>
        <p:txBody>
          <a:bodyPr wrap="square">
            <a:spAutoFit/>
          </a:bodyPr>
          <a:lstStyle/>
          <a:p>
            <a:r>
              <a:rPr lang="en-US" sz="5400" dirty="0">
                <a:latin typeface="+mn-lt"/>
                <a:cs typeface="Apple Chancery" panose="03020702040506060504" pitchFamily="66" charset="-79"/>
              </a:rPr>
              <a:t>Thank you, HPS families, for all your patience and understanding during this challenging year. </a:t>
            </a:r>
          </a:p>
          <a:p>
            <a:endParaRPr lang="en-US" sz="5400" dirty="0">
              <a:latin typeface="+mn-lt"/>
              <a:cs typeface="Apple Chancery" panose="03020702040506060504" pitchFamily="66" charset="-79"/>
            </a:endParaRPr>
          </a:p>
          <a:p>
            <a:r>
              <a:rPr lang="en-US" sz="5400" dirty="0">
                <a:latin typeface="+mn-lt"/>
                <a:cs typeface="Apple Chancery" panose="03020702040506060504" pitchFamily="66" charset="-79"/>
              </a:rPr>
              <a:t>Thank you, staff members, who have been working hard to create changes to make this end of the year safe and educational for our students.</a:t>
            </a:r>
          </a:p>
        </p:txBody>
      </p:sp>
    </p:spTree>
    <p:extLst>
      <p:ext uri="{BB962C8B-B14F-4D97-AF65-F5344CB8AC3E}">
        <p14:creationId xmlns:p14="http://schemas.microsoft.com/office/powerpoint/2010/main" val="329007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5;p17">
            <a:extLst>
              <a:ext uri="{FF2B5EF4-FFF2-40B4-BE49-F238E27FC236}">
                <a16:creationId xmlns:a16="http://schemas.microsoft.com/office/drawing/2014/main" id="{82DB6DA2-8294-0A4C-99DA-0F27E7F86A47}"/>
              </a:ext>
            </a:extLst>
          </p:cNvPr>
          <p:cNvSpPr/>
          <p:nvPr/>
        </p:nvSpPr>
        <p:spPr>
          <a:xfrm>
            <a:off x="2429691" y="0"/>
            <a:ext cx="21109578" cy="1854926"/>
          </a:xfrm>
          <a:prstGeom prst="rect">
            <a:avLst/>
          </a:prstGeom>
          <a:noFill/>
          <a:ln>
            <a:noFill/>
          </a:ln>
        </p:spPr>
        <p:txBody>
          <a:bodyPr spcFirstLastPara="1" wrap="square" lIns="50800" tIns="50800" rIns="50800" bIns="50800" anchor="ctr" anchorCtr="0">
            <a:noAutofit/>
          </a:bodyPr>
          <a:lstStyle/>
          <a:p>
            <a:pPr marL="0" marR="0" lvl="0" indent="0" rtl="0">
              <a:spcBef>
                <a:spcPts val="0"/>
              </a:spcBef>
              <a:spcAft>
                <a:spcPts val="0"/>
              </a:spcAft>
              <a:buNone/>
            </a:pPr>
            <a:r>
              <a:rPr lang="en-US" sz="6600" dirty="0">
                <a:solidFill>
                  <a:srgbClr val="ECC336"/>
                </a:solidFill>
                <a:latin typeface="Helvetica Neue"/>
                <a:ea typeface="Helvetica Neue"/>
                <a:cs typeface="Helvetica Neue"/>
                <a:sym typeface="Helvetica Neue"/>
              </a:rPr>
              <a:t>Current HPS COVID-19 Dashboard</a:t>
            </a:r>
          </a:p>
        </p:txBody>
      </p:sp>
      <p:pic>
        <p:nvPicPr>
          <p:cNvPr id="3" name="Picture 2">
            <a:extLst>
              <a:ext uri="{FF2B5EF4-FFF2-40B4-BE49-F238E27FC236}">
                <a16:creationId xmlns:a16="http://schemas.microsoft.com/office/drawing/2014/main" id="{95F30196-E36B-BC46-9D37-CACD06B6C833}"/>
              </a:ext>
            </a:extLst>
          </p:cNvPr>
          <p:cNvPicPr>
            <a:picLocks noChangeAspect="1"/>
          </p:cNvPicPr>
          <p:nvPr/>
        </p:nvPicPr>
        <p:blipFill rotWithShape="1">
          <a:blip r:embed="rId2"/>
          <a:srcRect l="5529" t="11804" r="4837" b="7219"/>
          <a:stretch/>
        </p:blipFill>
        <p:spPr>
          <a:xfrm>
            <a:off x="2751619" y="2493025"/>
            <a:ext cx="18880762" cy="10660566"/>
          </a:xfrm>
          <a:prstGeom prst="rect">
            <a:avLst/>
          </a:prstGeom>
        </p:spPr>
      </p:pic>
    </p:spTree>
    <p:extLst>
      <p:ext uri="{BB962C8B-B14F-4D97-AF65-F5344CB8AC3E}">
        <p14:creationId xmlns:p14="http://schemas.microsoft.com/office/powerpoint/2010/main" val="98006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267B61-3932-C841-8793-67EC30EB6A7A}"/>
              </a:ext>
            </a:extLst>
          </p:cNvPr>
          <p:cNvSpPr txBox="1"/>
          <p:nvPr/>
        </p:nvSpPr>
        <p:spPr>
          <a:xfrm>
            <a:off x="1382751" y="2879717"/>
            <a:ext cx="22156518" cy="2585323"/>
          </a:xfrm>
          <a:prstGeom prst="rect">
            <a:avLst/>
          </a:prstGeom>
          <a:noFill/>
        </p:spPr>
        <p:txBody>
          <a:bodyPr wrap="square" rtlCol="0">
            <a:spAutoFit/>
          </a:bodyPr>
          <a:lstStyle/>
          <a:p>
            <a:pPr algn="ctr"/>
            <a:r>
              <a:rPr lang="en-US" sz="5400" dirty="0"/>
              <a:t>HPS vaccination efforts are well underway </a:t>
            </a:r>
          </a:p>
          <a:p>
            <a:pPr algn="ctr"/>
            <a:r>
              <a:rPr lang="en-US" sz="5400" dirty="0"/>
              <a:t>– Thank you Greater Lawrence Family Health Center </a:t>
            </a:r>
          </a:p>
          <a:p>
            <a:pPr algn="ctr"/>
            <a:r>
              <a:rPr lang="en-US" sz="5400" dirty="0"/>
              <a:t>Supporting our teachers with 1,000 vaccination appointments !!!</a:t>
            </a:r>
          </a:p>
        </p:txBody>
      </p:sp>
      <p:sp>
        <p:nvSpPr>
          <p:cNvPr id="3" name="Google Shape;55;p17">
            <a:extLst>
              <a:ext uri="{FF2B5EF4-FFF2-40B4-BE49-F238E27FC236}">
                <a16:creationId xmlns:a16="http://schemas.microsoft.com/office/drawing/2014/main" id="{FD418321-E0F5-BD4F-8BF0-D89E07725034}"/>
              </a:ext>
            </a:extLst>
          </p:cNvPr>
          <p:cNvSpPr/>
          <p:nvPr/>
        </p:nvSpPr>
        <p:spPr>
          <a:xfrm>
            <a:off x="2429691" y="0"/>
            <a:ext cx="21109578" cy="1854926"/>
          </a:xfrm>
          <a:prstGeom prst="rect">
            <a:avLst/>
          </a:prstGeom>
          <a:noFill/>
          <a:ln>
            <a:noFill/>
          </a:ln>
        </p:spPr>
        <p:txBody>
          <a:bodyPr spcFirstLastPara="1" wrap="square" lIns="50800" tIns="50800" rIns="50800" bIns="50800" anchor="ctr" anchorCtr="0">
            <a:noAutofit/>
          </a:bodyPr>
          <a:lstStyle/>
          <a:p>
            <a:pPr marL="0" marR="0" lvl="0" indent="0" rtl="0">
              <a:spcBef>
                <a:spcPts val="0"/>
              </a:spcBef>
              <a:spcAft>
                <a:spcPts val="0"/>
              </a:spcAft>
              <a:buNone/>
            </a:pPr>
            <a:r>
              <a:rPr lang="en-US" sz="6600" dirty="0">
                <a:solidFill>
                  <a:srgbClr val="ECC336"/>
                </a:solidFill>
                <a:latin typeface="Helvetica Neue"/>
                <a:ea typeface="Helvetica Neue"/>
                <a:cs typeface="Helvetica Neue"/>
                <a:sym typeface="Helvetica Neue"/>
              </a:rPr>
              <a:t>HPS Vaccination</a:t>
            </a:r>
          </a:p>
        </p:txBody>
      </p:sp>
    </p:spTree>
    <p:extLst>
      <p:ext uri="{BB962C8B-B14F-4D97-AF65-F5344CB8AC3E}">
        <p14:creationId xmlns:p14="http://schemas.microsoft.com/office/powerpoint/2010/main" val="246184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33C1C7-DD1C-4F76-BCEE-E950C559D793}"/>
              </a:ext>
            </a:extLst>
          </p:cNvPr>
          <p:cNvSpPr txBox="1"/>
          <p:nvPr/>
        </p:nvSpPr>
        <p:spPr>
          <a:xfrm>
            <a:off x="1216074" y="1806554"/>
            <a:ext cx="22172344" cy="2123658"/>
          </a:xfrm>
          <a:prstGeom prst="rect">
            <a:avLst/>
          </a:prstGeom>
          <a:noFill/>
        </p:spPr>
        <p:txBody>
          <a:bodyPr wrap="square" rtlCol="0">
            <a:spAutoFit/>
          </a:bodyPr>
          <a:lstStyle/>
          <a:p>
            <a:endParaRPr lang="en-US" sz="4400" b="1" dirty="0">
              <a:solidFill>
                <a:schemeClr val="accent1"/>
              </a:solidFill>
            </a:endParaRPr>
          </a:p>
          <a:p>
            <a:r>
              <a:rPr lang="en-US" sz="4400" b="1" dirty="0">
                <a:solidFill>
                  <a:srgbClr val="D88700"/>
                </a:solidFill>
              </a:rPr>
              <a:t>Board of Education provided the Commissioner with the authority to shift away from remote and hybrid models, and begin a fuller return to in-person learning</a:t>
            </a:r>
            <a:endParaRPr lang="en-US" sz="4400" b="1" u="sng" dirty="0">
              <a:solidFill>
                <a:srgbClr val="D88700"/>
              </a:solidFill>
            </a:endParaRPr>
          </a:p>
        </p:txBody>
      </p:sp>
      <p:sp>
        <p:nvSpPr>
          <p:cNvPr id="6" name="Arrow: Pentagon 5">
            <a:extLst>
              <a:ext uri="{FF2B5EF4-FFF2-40B4-BE49-F238E27FC236}">
                <a16:creationId xmlns:a16="http://schemas.microsoft.com/office/drawing/2014/main" id="{9962A418-D405-459A-88E7-F64F83110174}"/>
              </a:ext>
            </a:extLst>
          </p:cNvPr>
          <p:cNvSpPr/>
          <p:nvPr/>
        </p:nvSpPr>
        <p:spPr>
          <a:xfrm>
            <a:off x="15283540" y="5690290"/>
            <a:ext cx="7931024" cy="1323439"/>
          </a:xfrm>
          <a:prstGeom prst="homePlat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FF"/>
                </a:solidFill>
              </a:rPr>
              <a:t>Phase III</a:t>
            </a:r>
          </a:p>
        </p:txBody>
      </p:sp>
      <p:sp>
        <p:nvSpPr>
          <p:cNvPr id="5" name="Arrow: Pentagon 4">
            <a:extLst>
              <a:ext uri="{FF2B5EF4-FFF2-40B4-BE49-F238E27FC236}">
                <a16:creationId xmlns:a16="http://schemas.microsoft.com/office/drawing/2014/main" id="{01163754-BF62-434C-A396-D7BA982929D7}"/>
              </a:ext>
            </a:extLst>
          </p:cNvPr>
          <p:cNvSpPr/>
          <p:nvPr/>
        </p:nvSpPr>
        <p:spPr>
          <a:xfrm>
            <a:off x="8226488" y="5707446"/>
            <a:ext cx="7931024" cy="1306284"/>
          </a:xfrm>
          <a:prstGeom prst="homePlat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FF"/>
                </a:solidFill>
              </a:rPr>
              <a:t>Phase II</a:t>
            </a:r>
          </a:p>
        </p:txBody>
      </p:sp>
      <p:sp>
        <p:nvSpPr>
          <p:cNvPr id="2" name="Arrow: Pentagon 1">
            <a:extLst>
              <a:ext uri="{FF2B5EF4-FFF2-40B4-BE49-F238E27FC236}">
                <a16:creationId xmlns:a16="http://schemas.microsoft.com/office/drawing/2014/main" id="{6738225A-CEF7-44B5-B376-63743539C154}"/>
              </a:ext>
            </a:extLst>
          </p:cNvPr>
          <p:cNvSpPr/>
          <p:nvPr/>
        </p:nvSpPr>
        <p:spPr>
          <a:xfrm>
            <a:off x="1216074" y="5707446"/>
            <a:ext cx="7931024" cy="1306284"/>
          </a:xfrm>
          <a:prstGeom prst="homePlat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FF"/>
                </a:solidFill>
              </a:rPr>
              <a:t>Phase I</a:t>
            </a:r>
          </a:p>
        </p:txBody>
      </p:sp>
      <p:sp>
        <p:nvSpPr>
          <p:cNvPr id="3" name="TextBox 2">
            <a:extLst>
              <a:ext uri="{FF2B5EF4-FFF2-40B4-BE49-F238E27FC236}">
                <a16:creationId xmlns:a16="http://schemas.microsoft.com/office/drawing/2014/main" id="{8BCE9414-CFFF-4748-A80C-EDD6F99282C1}"/>
              </a:ext>
            </a:extLst>
          </p:cNvPr>
          <p:cNvSpPr txBox="1"/>
          <p:nvPr/>
        </p:nvSpPr>
        <p:spPr>
          <a:xfrm>
            <a:off x="2410400" y="7224173"/>
            <a:ext cx="5269936" cy="1446550"/>
          </a:xfrm>
          <a:prstGeom prst="rect">
            <a:avLst/>
          </a:prstGeom>
          <a:noFill/>
        </p:spPr>
        <p:txBody>
          <a:bodyPr wrap="square" rtlCol="0">
            <a:spAutoFit/>
          </a:bodyPr>
          <a:lstStyle/>
          <a:p>
            <a:pPr algn="ctr"/>
            <a:r>
              <a:rPr lang="en-US" sz="4400" b="1" dirty="0"/>
              <a:t>Elementary School (Grades K-5)</a:t>
            </a:r>
          </a:p>
        </p:txBody>
      </p:sp>
      <p:sp>
        <p:nvSpPr>
          <p:cNvPr id="9" name="TextBox 8">
            <a:extLst>
              <a:ext uri="{FF2B5EF4-FFF2-40B4-BE49-F238E27FC236}">
                <a16:creationId xmlns:a16="http://schemas.microsoft.com/office/drawing/2014/main" id="{C768C3C8-581E-4300-96F4-F9FC586B6781}"/>
              </a:ext>
            </a:extLst>
          </p:cNvPr>
          <p:cNvSpPr txBox="1"/>
          <p:nvPr/>
        </p:nvSpPr>
        <p:spPr>
          <a:xfrm>
            <a:off x="2410400" y="9289480"/>
            <a:ext cx="4030828" cy="769441"/>
          </a:xfrm>
          <a:prstGeom prst="rect">
            <a:avLst/>
          </a:prstGeom>
          <a:noFill/>
        </p:spPr>
        <p:txBody>
          <a:bodyPr wrap="square" rtlCol="0">
            <a:spAutoFit/>
          </a:bodyPr>
          <a:lstStyle/>
          <a:p>
            <a:pPr algn="ctr"/>
            <a:r>
              <a:rPr lang="en-US" sz="4400" b="1" dirty="0">
                <a:solidFill>
                  <a:srgbClr val="FF0000"/>
                </a:solidFill>
              </a:rPr>
              <a:t>April 5</a:t>
            </a:r>
            <a:r>
              <a:rPr lang="en-US" sz="4400" b="1" baseline="30000" dirty="0">
                <a:solidFill>
                  <a:srgbClr val="FF0000"/>
                </a:solidFill>
              </a:rPr>
              <a:t>th</a:t>
            </a:r>
            <a:r>
              <a:rPr lang="en-US" sz="4400" b="1" dirty="0">
                <a:solidFill>
                  <a:srgbClr val="FF0000"/>
                </a:solidFill>
              </a:rPr>
              <a:t> </a:t>
            </a:r>
          </a:p>
        </p:txBody>
      </p:sp>
      <p:sp>
        <p:nvSpPr>
          <p:cNvPr id="10" name="TextBox 9">
            <a:extLst>
              <a:ext uri="{FF2B5EF4-FFF2-40B4-BE49-F238E27FC236}">
                <a16:creationId xmlns:a16="http://schemas.microsoft.com/office/drawing/2014/main" id="{38B2FAC4-49D5-4CA4-9B03-DE6788D7E8F2}"/>
              </a:ext>
            </a:extLst>
          </p:cNvPr>
          <p:cNvSpPr txBox="1"/>
          <p:nvPr/>
        </p:nvSpPr>
        <p:spPr>
          <a:xfrm>
            <a:off x="9666504" y="9289479"/>
            <a:ext cx="4030828" cy="769441"/>
          </a:xfrm>
          <a:prstGeom prst="rect">
            <a:avLst/>
          </a:prstGeom>
          <a:noFill/>
        </p:spPr>
        <p:txBody>
          <a:bodyPr wrap="square" rtlCol="0">
            <a:spAutoFit/>
          </a:bodyPr>
          <a:lstStyle/>
          <a:p>
            <a:pPr algn="ctr"/>
            <a:r>
              <a:rPr lang="en-US" sz="4400" b="1" dirty="0">
                <a:solidFill>
                  <a:srgbClr val="FF0000"/>
                </a:solidFill>
              </a:rPr>
              <a:t>April 28th</a:t>
            </a:r>
          </a:p>
        </p:txBody>
      </p:sp>
      <p:sp>
        <p:nvSpPr>
          <p:cNvPr id="11" name="TextBox 10">
            <a:extLst>
              <a:ext uri="{FF2B5EF4-FFF2-40B4-BE49-F238E27FC236}">
                <a16:creationId xmlns:a16="http://schemas.microsoft.com/office/drawing/2014/main" id="{4810957A-F0A8-4082-B2CE-899CC521994E}"/>
              </a:ext>
            </a:extLst>
          </p:cNvPr>
          <p:cNvSpPr txBox="1"/>
          <p:nvPr/>
        </p:nvSpPr>
        <p:spPr>
          <a:xfrm>
            <a:off x="16882186" y="9244462"/>
            <a:ext cx="4030828" cy="769441"/>
          </a:xfrm>
          <a:prstGeom prst="rect">
            <a:avLst/>
          </a:prstGeom>
          <a:noFill/>
        </p:spPr>
        <p:txBody>
          <a:bodyPr wrap="square" rtlCol="0">
            <a:spAutoFit/>
          </a:bodyPr>
          <a:lstStyle/>
          <a:p>
            <a:pPr algn="ctr"/>
            <a:r>
              <a:rPr lang="en-US" sz="4400" b="1" dirty="0">
                <a:solidFill>
                  <a:srgbClr val="FF0000"/>
                </a:solidFill>
              </a:rPr>
              <a:t>TBA in April</a:t>
            </a:r>
          </a:p>
        </p:txBody>
      </p:sp>
      <p:sp>
        <p:nvSpPr>
          <p:cNvPr id="12" name="TextBox 11">
            <a:extLst>
              <a:ext uri="{FF2B5EF4-FFF2-40B4-BE49-F238E27FC236}">
                <a16:creationId xmlns:a16="http://schemas.microsoft.com/office/drawing/2014/main" id="{2477C1AB-8F71-4495-8910-4769FD08E031}"/>
              </a:ext>
            </a:extLst>
          </p:cNvPr>
          <p:cNvSpPr txBox="1"/>
          <p:nvPr/>
        </p:nvSpPr>
        <p:spPr>
          <a:xfrm>
            <a:off x="9666504" y="7224171"/>
            <a:ext cx="4902936" cy="1446550"/>
          </a:xfrm>
          <a:prstGeom prst="rect">
            <a:avLst/>
          </a:prstGeom>
          <a:noFill/>
        </p:spPr>
        <p:txBody>
          <a:bodyPr wrap="square" rtlCol="0">
            <a:spAutoFit/>
          </a:bodyPr>
          <a:lstStyle/>
          <a:p>
            <a:pPr algn="ctr"/>
            <a:r>
              <a:rPr lang="en-US" sz="4400" b="1" dirty="0"/>
              <a:t>Middle School (Grades 6-8)</a:t>
            </a:r>
          </a:p>
        </p:txBody>
      </p:sp>
      <p:sp>
        <p:nvSpPr>
          <p:cNvPr id="13" name="TextBox 12">
            <a:extLst>
              <a:ext uri="{FF2B5EF4-FFF2-40B4-BE49-F238E27FC236}">
                <a16:creationId xmlns:a16="http://schemas.microsoft.com/office/drawing/2014/main" id="{7F1FC5CB-F8FE-407A-B766-87C6393AB404}"/>
              </a:ext>
            </a:extLst>
          </p:cNvPr>
          <p:cNvSpPr txBox="1"/>
          <p:nvPr/>
        </p:nvSpPr>
        <p:spPr>
          <a:xfrm>
            <a:off x="16555608" y="7179155"/>
            <a:ext cx="4902936" cy="1446550"/>
          </a:xfrm>
          <a:prstGeom prst="rect">
            <a:avLst/>
          </a:prstGeom>
          <a:noFill/>
        </p:spPr>
        <p:txBody>
          <a:bodyPr wrap="square" rtlCol="0">
            <a:spAutoFit/>
          </a:bodyPr>
          <a:lstStyle/>
          <a:p>
            <a:pPr algn="ctr"/>
            <a:r>
              <a:rPr lang="en-US" sz="4400" b="1" dirty="0"/>
              <a:t>High School </a:t>
            </a:r>
          </a:p>
          <a:p>
            <a:pPr algn="ctr"/>
            <a:r>
              <a:rPr lang="en-US" sz="4400" b="1" dirty="0"/>
              <a:t>(Grades 9-12)</a:t>
            </a:r>
          </a:p>
        </p:txBody>
      </p:sp>
      <p:sp>
        <p:nvSpPr>
          <p:cNvPr id="14" name="TextBox 13">
            <a:extLst>
              <a:ext uri="{FF2B5EF4-FFF2-40B4-BE49-F238E27FC236}">
                <a16:creationId xmlns:a16="http://schemas.microsoft.com/office/drawing/2014/main" id="{6EA10F59-6BFF-42B6-8FA7-74447F6B9CBC}"/>
              </a:ext>
            </a:extLst>
          </p:cNvPr>
          <p:cNvSpPr txBox="1"/>
          <p:nvPr/>
        </p:nvSpPr>
        <p:spPr>
          <a:xfrm>
            <a:off x="1747520" y="10580913"/>
            <a:ext cx="21216333" cy="1446550"/>
          </a:xfrm>
          <a:prstGeom prst="rect">
            <a:avLst/>
          </a:prstGeom>
          <a:solidFill>
            <a:schemeClr val="accent1">
              <a:lumMod val="50000"/>
            </a:schemeClr>
          </a:solidFill>
        </p:spPr>
        <p:txBody>
          <a:bodyPr wrap="square" rtlCol="0">
            <a:spAutoFit/>
          </a:bodyPr>
          <a:lstStyle/>
          <a:p>
            <a:pPr algn="ctr"/>
            <a:r>
              <a:rPr lang="en-US" sz="4400" b="1" dirty="0">
                <a:solidFill>
                  <a:schemeClr val="bg1"/>
                </a:solidFill>
              </a:rPr>
              <a:t> </a:t>
            </a:r>
            <a:r>
              <a:rPr lang="en-US" sz="4400" b="1" dirty="0">
                <a:solidFill>
                  <a:schemeClr val="tx2"/>
                </a:solidFill>
              </a:rPr>
              <a:t>Timeline for subsequent phases will be determined in consultation with medical experts and state health officials</a:t>
            </a:r>
            <a:endParaRPr lang="en-US" sz="4400" b="1" u="sng" dirty="0">
              <a:solidFill>
                <a:schemeClr val="tx2"/>
              </a:solidFill>
            </a:endParaRPr>
          </a:p>
        </p:txBody>
      </p:sp>
      <p:sp>
        <p:nvSpPr>
          <p:cNvPr id="15" name="TextBox 14">
            <a:extLst>
              <a:ext uri="{FF2B5EF4-FFF2-40B4-BE49-F238E27FC236}">
                <a16:creationId xmlns:a16="http://schemas.microsoft.com/office/drawing/2014/main" id="{C826FE4C-8C4A-4944-B018-AC615AE3670C}"/>
              </a:ext>
            </a:extLst>
          </p:cNvPr>
          <p:cNvSpPr txBox="1"/>
          <p:nvPr/>
        </p:nvSpPr>
        <p:spPr>
          <a:xfrm>
            <a:off x="1139429" y="3624984"/>
            <a:ext cx="21824425" cy="1323439"/>
          </a:xfrm>
          <a:prstGeom prst="rect">
            <a:avLst/>
          </a:prstGeom>
          <a:noFill/>
        </p:spPr>
        <p:txBody>
          <a:bodyPr wrap="square" rtlCol="0">
            <a:spAutoFit/>
          </a:bodyPr>
          <a:lstStyle/>
          <a:p>
            <a:endParaRPr lang="en-US" sz="4000" b="1" dirty="0"/>
          </a:p>
          <a:p>
            <a:r>
              <a:rPr lang="en-US" sz="4000" b="1" dirty="0"/>
              <a:t>Return to full-time, in-person school five days per week will proceed in three phases</a:t>
            </a:r>
          </a:p>
        </p:txBody>
      </p:sp>
      <p:sp>
        <p:nvSpPr>
          <p:cNvPr id="17" name="Slide Number Placeholder 3">
            <a:extLst>
              <a:ext uri="{FF2B5EF4-FFF2-40B4-BE49-F238E27FC236}">
                <a16:creationId xmlns:a16="http://schemas.microsoft.com/office/drawing/2014/main" id="{AA6FA3E8-A1D3-422D-B948-D62A5B7D7A7A}"/>
              </a:ext>
            </a:extLst>
          </p:cNvPr>
          <p:cNvSpPr>
            <a:spLocks noGrp="1"/>
          </p:cNvSpPr>
          <p:nvPr>
            <p:ph type="sldNum" sz="quarter" idx="4294967295"/>
          </p:nvPr>
        </p:nvSpPr>
        <p:spPr>
          <a:xfrm>
            <a:off x="18897600" y="12712700"/>
            <a:ext cx="5486400" cy="730250"/>
          </a:xfrm>
        </p:spPr>
        <p:txBody>
          <a:bodyPr/>
          <a:lstStyle/>
          <a:p>
            <a:pPr algn="r" defTabSz="1828800">
              <a:buClrTx/>
              <a:defRPr/>
            </a:pPr>
            <a:fld id="{FF27229C-EC7B-4063-A33B-28A5E87E32ED}" type="slidenum">
              <a:rPr lang="zh-CN" altLang="en-US" sz="2400" kern="1200">
                <a:solidFill>
                  <a:srgbClr val="203B6A"/>
                </a:solidFill>
                <a:latin typeface="Segoe UI"/>
                <a:ea typeface="+mn-ea"/>
                <a:cs typeface="+mn-cs"/>
              </a:rPr>
              <a:pPr algn="r" defTabSz="1828800">
                <a:buClrTx/>
                <a:defRPr/>
              </a:pPr>
              <a:t>4</a:t>
            </a:fld>
            <a:endParaRPr lang="zh-CN" altLang="en-US" sz="2400" kern="1200">
              <a:solidFill>
                <a:srgbClr val="203B6A"/>
              </a:solidFill>
              <a:latin typeface="Segoe UI"/>
              <a:ea typeface="+mn-ea"/>
              <a:cs typeface="+mn-cs"/>
            </a:endParaRPr>
          </a:p>
        </p:txBody>
      </p:sp>
      <p:sp>
        <p:nvSpPr>
          <p:cNvPr id="7" name="TextBox 6">
            <a:extLst>
              <a:ext uri="{FF2B5EF4-FFF2-40B4-BE49-F238E27FC236}">
                <a16:creationId xmlns:a16="http://schemas.microsoft.com/office/drawing/2014/main" id="{7B24D6CE-D9B7-9E43-9B38-9E9597239457}"/>
              </a:ext>
            </a:extLst>
          </p:cNvPr>
          <p:cNvSpPr txBox="1"/>
          <p:nvPr/>
        </p:nvSpPr>
        <p:spPr>
          <a:xfrm>
            <a:off x="-3222172" y="6117772"/>
            <a:ext cx="184731" cy="523220"/>
          </a:xfrm>
          <a:prstGeom prst="rect">
            <a:avLst/>
          </a:prstGeom>
          <a:noFill/>
        </p:spPr>
        <p:txBody>
          <a:bodyPr wrap="none" rtlCol="0">
            <a:spAutoFit/>
          </a:bodyPr>
          <a:lstStyle/>
          <a:p>
            <a:endParaRPr lang="en-US" sz="2800" dirty="0"/>
          </a:p>
        </p:txBody>
      </p:sp>
      <p:sp>
        <p:nvSpPr>
          <p:cNvPr id="16" name="TextBox 15">
            <a:extLst>
              <a:ext uri="{FF2B5EF4-FFF2-40B4-BE49-F238E27FC236}">
                <a16:creationId xmlns:a16="http://schemas.microsoft.com/office/drawing/2014/main" id="{DB81EE2C-9DEC-784B-B7A7-E00235D5D8E5}"/>
              </a:ext>
            </a:extLst>
          </p:cNvPr>
          <p:cNvSpPr txBox="1"/>
          <p:nvPr/>
        </p:nvSpPr>
        <p:spPr>
          <a:xfrm>
            <a:off x="1747520" y="12237904"/>
            <a:ext cx="21216333" cy="1754326"/>
          </a:xfrm>
          <a:prstGeom prst="rect">
            <a:avLst/>
          </a:prstGeom>
          <a:noFill/>
        </p:spPr>
        <p:txBody>
          <a:bodyPr wrap="square" rtlCol="0">
            <a:spAutoFit/>
          </a:bodyPr>
          <a:lstStyle/>
          <a:p>
            <a:pPr algn="ctr"/>
            <a:r>
              <a:rPr lang="en-US" sz="3600" dirty="0">
                <a:latin typeface="Segoe UI"/>
                <a:cs typeface="Segoe UI"/>
              </a:rPr>
              <a:t>Proposing an elementary instructional model after April 4</a:t>
            </a:r>
            <a:r>
              <a:rPr lang="en-US" sz="3600" baseline="30000" dirty="0">
                <a:latin typeface="Segoe UI"/>
                <a:cs typeface="Segoe UI"/>
              </a:rPr>
              <a:t>th</a:t>
            </a:r>
            <a:r>
              <a:rPr lang="en-US" sz="3600" dirty="0">
                <a:latin typeface="Segoe UI"/>
                <a:cs typeface="Segoe UI"/>
              </a:rPr>
              <a:t> that calls for anything other than five days of full, in-person learning for grades K-5 needs to request a waiver.</a:t>
            </a:r>
          </a:p>
          <a:p>
            <a:endParaRPr lang="en-US" sz="3600" dirty="0"/>
          </a:p>
        </p:txBody>
      </p:sp>
      <p:sp>
        <p:nvSpPr>
          <p:cNvPr id="19" name="Google Shape;55;p17">
            <a:extLst>
              <a:ext uri="{FF2B5EF4-FFF2-40B4-BE49-F238E27FC236}">
                <a16:creationId xmlns:a16="http://schemas.microsoft.com/office/drawing/2014/main" id="{8D61ACD6-F9C0-9242-B03C-094F8B8649A7}"/>
              </a:ext>
            </a:extLst>
          </p:cNvPr>
          <p:cNvSpPr/>
          <p:nvPr/>
        </p:nvSpPr>
        <p:spPr>
          <a:xfrm>
            <a:off x="2429691" y="0"/>
            <a:ext cx="21109578" cy="1854926"/>
          </a:xfrm>
          <a:prstGeom prst="rect">
            <a:avLst/>
          </a:prstGeom>
          <a:noFill/>
          <a:ln>
            <a:noFill/>
          </a:ln>
        </p:spPr>
        <p:txBody>
          <a:bodyPr spcFirstLastPara="1" wrap="square" lIns="50800" tIns="50800" rIns="50800" bIns="50800" anchor="ctr" anchorCtr="0">
            <a:noAutofit/>
          </a:bodyPr>
          <a:lstStyle/>
          <a:p>
            <a:pPr marL="0" marR="0" lvl="0" indent="0" rtl="0">
              <a:spcBef>
                <a:spcPts val="0"/>
              </a:spcBef>
              <a:spcAft>
                <a:spcPts val="0"/>
              </a:spcAft>
              <a:buNone/>
            </a:pPr>
            <a:r>
              <a:rPr lang="en-US" sz="6600" dirty="0">
                <a:solidFill>
                  <a:srgbClr val="ECC336"/>
                </a:solidFill>
                <a:latin typeface="Helvetica Neue"/>
                <a:ea typeface="Helvetica Neue"/>
                <a:cs typeface="Helvetica Neue"/>
                <a:sym typeface="Helvetica Neue"/>
              </a:rPr>
              <a:t>DESE Return to In-Person Learning Expectations</a:t>
            </a:r>
          </a:p>
        </p:txBody>
      </p:sp>
    </p:spTree>
    <p:extLst>
      <p:ext uri="{BB962C8B-B14F-4D97-AF65-F5344CB8AC3E}">
        <p14:creationId xmlns:p14="http://schemas.microsoft.com/office/powerpoint/2010/main" val="341986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DC319A-5D99-1E41-A848-9F33CC87FF18}"/>
              </a:ext>
            </a:extLst>
          </p:cNvPr>
          <p:cNvSpPr txBox="1"/>
          <p:nvPr/>
        </p:nvSpPr>
        <p:spPr>
          <a:xfrm>
            <a:off x="1300480" y="2519680"/>
            <a:ext cx="14935200" cy="584775"/>
          </a:xfrm>
          <a:prstGeom prst="rect">
            <a:avLst/>
          </a:prstGeom>
          <a:noFill/>
        </p:spPr>
        <p:txBody>
          <a:bodyPr wrap="square" rtlCol="0">
            <a:spAutoFit/>
          </a:bodyPr>
          <a:lstStyle/>
          <a:p>
            <a:r>
              <a:rPr lang="en-US" sz="3200" b="1" dirty="0"/>
              <a:t>Proposed Haverhill Return to In-person Learning Schedule *  </a:t>
            </a:r>
          </a:p>
        </p:txBody>
      </p:sp>
      <p:graphicFrame>
        <p:nvGraphicFramePr>
          <p:cNvPr id="5" name="Table 4">
            <a:extLst>
              <a:ext uri="{FF2B5EF4-FFF2-40B4-BE49-F238E27FC236}">
                <a16:creationId xmlns:a16="http://schemas.microsoft.com/office/drawing/2014/main" id="{8BFAE2BB-B0FC-9642-812F-B7D495471909}"/>
              </a:ext>
            </a:extLst>
          </p:cNvPr>
          <p:cNvGraphicFramePr>
            <a:graphicFrameLocks noGrp="1"/>
          </p:cNvGraphicFramePr>
          <p:nvPr>
            <p:extLst>
              <p:ext uri="{D42A27DB-BD31-4B8C-83A1-F6EECF244321}">
                <p14:modId xmlns:p14="http://schemas.microsoft.com/office/powerpoint/2010/main" val="547954979"/>
              </p:ext>
            </p:extLst>
          </p:nvPr>
        </p:nvGraphicFramePr>
        <p:xfrm>
          <a:off x="1300480" y="3769208"/>
          <a:ext cx="21315680" cy="8941488"/>
        </p:xfrm>
        <a:graphic>
          <a:graphicData uri="http://schemas.openxmlformats.org/drawingml/2006/table">
            <a:tbl>
              <a:tblPr firstRow="1" firstCol="1" bandRow="1">
                <a:tableStyleId>{FB4E571E-E969-4DE4-8AE9-E098212A09D0}</a:tableStyleId>
              </a:tblPr>
              <a:tblGrid>
                <a:gridCol w="5738440">
                  <a:extLst>
                    <a:ext uri="{9D8B030D-6E8A-4147-A177-3AD203B41FA5}">
                      <a16:colId xmlns:a16="http://schemas.microsoft.com/office/drawing/2014/main" val="1812794555"/>
                    </a:ext>
                  </a:extLst>
                </a:gridCol>
                <a:gridCol w="15577240">
                  <a:extLst>
                    <a:ext uri="{9D8B030D-6E8A-4147-A177-3AD203B41FA5}">
                      <a16:colId xmlns:a16="http://schemas.microsoft.com/office/drawing/2014/main" val="950392070"/>
                    </a:ext>
                  </a:extLst>
                </a:gridCol>
              </a:tblGrid>
              <a:tr h="1018064">
                <a:tc>
                  <a:txBody>
                    <a:bodyPr/>
                    <a:lstStyle/>
                    <a:p>
                      <a:pPr marL="0" marR="0" algn="ctr">
                        <a:spcBef>
                          <a:spcPts val="0"/>
                        </a:spcBef>
                        <a:spcAft>
                          <a:spcPts val="0"/>
                        </a:spcAft>
                      </a:pPr>
                      <a:r>
                        <a:rPr lang="en-US" sz="2800" b="1" dirty="0">
                          <a:solidFill>
                            <a:srgbClr val="FFFFFF"/>
                          </a:solidFill>
                          <a:effectLst/>
                        </a:rPr>
                        <a:t>Date</a:t>
                      </a:r>
                      <a:endParaRPr lang="en-US" sz="2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B3417"/>
                    </a:solidFill>
                  </a:tcPr>
                </a:tc>
                <a:tc>
                  <a:txBody>
                    <a:bodyPr/>
                    <a:lstStyle/>
                    <a:p>
                      <a:pPr marL="0" marR="0" algn="ctr">
                        <a:spcBef>
                          <a:spcPts val="0"/>
                        </a:spcBef>
                        <a:spcAft>
                          <a:spcPts val="0"/>
                        </a:spcAft>
                      </a:pPr>
                      <a:r>
                        <a:rPr lang="en-US" sz="2800" b="1" dirty="0">
                          <a:solidFill>
                            <a:srgbClr val="FFFFFF"/>
                          </a:solidFill>
                          <a:effectLst/>
                        </a:rPr>
                        <a:t>Proposal</a:t>
                      </a:r>
                      <a:r>
                        <a:rPr lang="en-US" sz="24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4B3417"/>
                    </a:solidFill>
                  </a:tcPr>
                </a:tc>
                <a:extLst>
                  <a:ext uri="{0D108BD9-81ED-4DB2-BD59-A6C34878D82A}">
                    <a16:rowId xmlns:a16="http://schemas.microsoft.com/office/drawing/2014/main" val="2930691536"/>
                  </a:ext>
                </a:extLst>
              </a:tr>
              <a:tr h="1737178">
                <a:tc>
                  <a:txBody>
                    <a:bodyPr/>
                    <a:lstStyle/>
                    <a:p>
                      <a:pPr marL="0" marR="0">
                        <a:spcBef>
                          <a:spcPts val="0"/>
                        </a:spcBef>
                        <a:spcAft>
                          <a:spcPts val="0"/>
                        </a:spcAft>
                      </a:pPr>
                      <a:r>
                        <a:rPr lang="en-US" sz="2400" dirty="0">
                          <a:effectLst/>
                        </a:rPr>
                        <a:t>Monday &amp; Tuesday </a:t>
                      </a:r>
                    </a:p>
                    <a:p>
                      <a:pPr marL="0" marR="0">
                        <a:spcBef>
                          <a:spcPts val="0"/>
                        </a:spcBef>
                        <a:spcAft>
                          <a:spcPts val="0"/>
                        </a:spcAft>
                      </a:pPr>
                      <a:r>
                        <a:rPr lang="en-US" sz="2400" dirty="0">
                          <a:effectLst/>
                        </a:rPr>
                        <a:t>April 5 &amp; 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tc>
                <a:tc>
                  <a:txBody>
                    <a:bodyPr/>
                    <a:lstStyle/>
                    <a:p>
                      <a:pPr marL="342900" marR="0" indent="-342900">
                        <a:spcBef>
                          <a:spcPts val="0"/>
                        </a:spcBef>
                        <a:spcAft>
                          <a:spcPts val="0"/>
                        </a:spcAft>
                        <a:buFont typeface="Arial" panose="020B0604020202020204" pitchFamily="34" charset="0"/>
                        <a:buChar char="•"/>
                      </a:pPr>
                      <a:r>
                        <a:rPr lang="en-US" sz="2400" dirty="0">
                          <a:effectLst/>
                        </a:rPr>
                        <a:t>K &amp; 1 Return to Full In-person Learning</a:t>
                      </a:r>
                    </a:p>
                    <a:p>
                      <a:pPr marL="342900" marR="0" indent="-342900">
                        <a:spcBef>
                          <a:spcPts val="0"/>
                        </a:spcBef>
                        <a:spcAft>
                          <a:spcPts val="0"/>
                        </a:spcAft>
                        <a:buFont typeface="Arial" panose="020B0604020202020204" pitchFamily="34" charset="0"/>
                        <a:buChar char="•"/>
                      </a:pPr>
                      <a:r>
                        <a:rPr lang="en-US" sz="2400" dirty="0">
                          <a:effectLst/>
                        </a:rPr>
                        <a:t>Greenleaf &amp; T.E.A.C.H. Programs Full In-Person Learning</a:t>
                      </a:r>
                      <a:endParaRPr lang="en-US" sz="1200" dirty="0">
                        <a:effectLst/>
                      </a:endParaRPr>
                    </a:p>
                    <a:p>
                      <a:pPr marL="342900" marR="0" indent="-342900">
                        <a:spcBef>
                          <a:spcPts val="0"/>
                        </a:spcBef>
                        <a:spcAft>
                          <a:spcPts val="0"/>
                        </a:spcAft>
                        <a:buFont typeface="Arial" panose="020B0604020202020204" pitchFamily="34" charset="0"/>
                        <a:buChar char="•"/>
                      </a:pPr>
                      <a:r>
                        <a:rPr lang="en-US" sz="2400" dirty="0">
                          <a:effectLst/>
                        </a:rPr>
                        <a:t>Grades 2-12 Cohort A In School</a:t>
                      </a:r>
                      <a:endParaRPr lang="en-US" sz="1200" dirty="0">
                        <a:effectLst/>
                      </a:endParaRPr>
                    </a:p>
                    <a:p>
                      <a:pPr marL="342900" marR="0" indent="-342900">
                        <a:spcBef>
                          <a:spcPts val="0"/>
                        </a:spcBef>
                        <a:spcAft>
                          <a:spcPts val="0"/>
                        </a:spcAft>
                        <a:buFont typeface="Arial" panose="020B0604020202020204" pitchFamily="34" charset="0"/>
                        <a:buChar char="•"/>
                      </a:pPr>
                      <a:r>
                        <a:rPr lang="en-US" sz="2400" dirty="0">
                          <a:effectLst/>
                        </a:rPr>
                        <a:t>Grades 2-12 Cohort B Remote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tc>
                <a:extLst>
                  <a:ext uri="{0D108BD9-81ED-4DB2-BD59-A6C34878D82A}">
                    <a16:rowId xmlns:a16="http://schemas.microsoft.com/office/drawing/2014/main" val="3973292896"/>
                  </a:ext>
                </a:extLst>
              </a:tr>
              <a:tr h="1013774">
                <a:tc>
                  <a:txBody>
                    <a:bodyPr/>
                    <a:lstStyle/>
                    <a:p>
                      <a:pPr marL="0" marR="0">
                        <a:spcBef>
                          <a:spcPts val="0"/>
                        </a:spcBef>
                        <a:spcAft>
                          <a:spcPts val="0"/>
                        </a:spcAft>
                      </a:pPr>
                      <a:r>
                        <a:rPr lang="en-US" sz="2400" dirty="0">
                          <a:effectLst/>
                        </a:rPr>
                        <a:t>Wednesday </a:t>
                      </a:r>
                      <a:endParaRPr lang="en-US" sz="1200" dirty="0">
                        <a:effectLst/>
                      </a:endParaRPr>
                    </a:p>
                    <a:p>
                      <a:pPr marL="0" marR="0">
                        <a:spcBef>
                          <a:spcPts val="0"/>
                        </a:spcBef>
                        <a:spcAft>
                          <a:spcPts val="0"/>
                        </a:spcAft>
                      </a:pPr>
                      <a:r>
                        <a:rPr lang="en-US" sz="2400" dirty="0">
                          <a:effectLst/>
                        </a:rPr>
                        <a:t>April 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tc>
                <a:tc>
                  <a:txBody>
                    <a:bodyPr/>
                    <a:lstStyle/>
                    <a:p>
                      <a:pPr marL="0" marR="0">
                        <a:spcBef>
                          <a:spcPts val="0"/>
                        </a:spcBef>
                        <a:spcAft>
                          <a:spcPts val="0"/>
                        </a:spcAft>
                      </a:pPr>
                      <a:r>
                        <a:rPr lang="en-US" sz="2400" dirty="0">
                          <a:effectLst/>
                        </a:rPr>
                        <a:t>Last Remote Day – All Students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tc>
                <a:extLst>
                  <a:ext uri="{0D108BD9-81ED-4DB2-BD59-A6C34878D82A}">
                    <a16:rowId xmlns:a16="http://schemas.microsoft.com/office/drawing/2014/main" val="3669653200"/>
                  </a:ext>
                </a:extLst>
              </a:tr>
              <a:tr h="1931355">
                <a:tc>
                  <a:txBody>
                    <a:bodyPr/>
                    <a:lstStyle/>
                    <a:p>
                      <a:pPr marL="0" marR="0">
                        <a:spcBef>
                          <a:spcPts val="0"/>
                        </a:spcBef>
                        <a:spcAft>
                          <a:spcPts val="0"/>
                        </a:spcAft>
                      </a:pPr>
                      <a:r>
                        <a:rPr lang="en-US" sz="2400" dirty="0">
                          <a:effectLst/>
                        </a:rPr>
                        <a:t>Thursday &amp; Friday </a:t>
                      </a:r>
                    </a:p>
                    <a:p>
                      <a:pPr marL="0" marR="0">
                        <a:spcBef>
                          <a:spcPts val="0"/>
                        </a:spcBef>
                        <a:spcAft>
                          <a:spcPts val="0"/>
                        </a:spcAft>
                      </a:pPr>
                      <a:r>
                        <a:rPr lang="en-US" sz="2400" dirty="0">
                          <a:effectLst/>
                        </a:rPr>
                        <a:t>April 8 &amp; 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tc>
                <a:tc>
                  <a:txBody>
                    <a:bodyPr/>
                    <a:lstStyle/>
                    <a:p>
                      <a:pPr marL="342900" marR="0" indent="-342900">
                        <a:spcBef>
                          <a:spcPts val="0"/>
                        </a:spcBef>
                        <a:spcAft>
                          <a:spcPts val="0"/>
                        </a:spcAft>
                        <a:buFont typeface="Arial" panose="020B0604020202020204" pitchFamily="34" charset="0"/>
                        <a:buChar char="•"/>
                      </a:pPr>
                      <a:r>
                        <a:rPr lang="en-US" sz="2400" dirty="0">
                          <a:effectLst/>
                        </a:rPr>
                        <a:t>K, 1, 2, 3, 4  Full In-person Learning</a:t>
                      </a:r>
                    </a:p>
                    <a:p>
                      <a:pPr marL="342900" marR="0" indent="-342900">
                        <a:spcBef>
                          <a:spcPts val="0"/>
                        </a:spcBef>
                        <a:spcAft>
                          <a:spcPts val="0"/>
                        </a:spcAft>
                        <a:buFont typeface="Arial" panose="020B0604020202020204" pitchFamily="34" charset="0"/>
                        <a:buChar char="•"/>
                      </a:pPr>
                      <a:r>
                        <a:rPr lang="en-US" sz="2400" dirty="0">
                          <a:effectLst/>
                        </a:rPr>
                        <a:t>Greenleaf &amp; T.E.A.C.H. Programs Full In-Person Learning</a:t>
                      </a:r>
                      <a:endParaRPr lang="en-US" sz="1200" dirty="0">
                        <a:effectLst/>
                      </a:endParaRPr>
                    </a:p>
                    <a:p>
                      <a:pPr marL="342900" marR="0" indent="-342900">
                        <a:spcBef>
                          <a:spcPts val="0"/>
                        </a:spcBef>
                        <a:spcAft>
                          <a:spcPts val="0"/>
                        </a:spcAft>
                        <a:buFont typeface="Arial" panose="020B0604020202020204" pitchFamily="34" charset="0"/>
                        <a:buChar char="•"/>
                      </a:pPr>
                      <a:r>
                        <a:rPr lang="en-US" sz="2400" dirty="0">
                          <a:effectLst/>
                        </a:rPr>
                        <a:t>Grades 5-12 Cohort B In School</a:t>
                      </a:r>
                    </a:p>
                    <a:p>
                      <a:pPr marL="342900" marR="0" indent="-342900">
                        <a:spcBef>
                          <a:spcPts val="0"/>
                        </a:spcBef>
                        <a:spcAft>
                          <a:spcPts val="0"/>
                        </a:spcAft>
                        <a:buFont typeface="Arial" panose="020B0604020202020204" pitchFamily="34" charset="0"/>
                        <a:buChar char="•"/>
                      </a:pPr>
                      <a:r>
                        <a:rPr lang="en-US" sz="2400" dirty="0">
                          <a:effectLst/>
                        </a:rPr>
                        <a:t>Grades 5-12 Cohort A Remote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tc>
                <a:extLst>
                  <a:ext uri="{0D108BD9-81ED-4DB2-BD59-A6C34878D82A}">
                    <a16:rowId xmlns:a16="http://schemas.microsoft.com/office/drawing/2014/main" val="2551641386"/>
                  </a:ext>
                </a:extLst>
              </a:tr>
              <a:tr h="1314271">
                <a:tc>
                  <a:txBody>
                    <a:bodyPr/>
                    <a:lstStyle/>
                    <a:p>
                      <a:pPr marL="0" marR="0">
                        <a:spcBef>
                          <a:spcPts val="0"/>
                        </a:spcBef>
                        <a:spcAft>
                          <a:spcPts val="0"/>
                        </a:spcAft>
                      </a:pPr>
                      <a:r>
                        <a:rPr lang="en-US" sz="2400" dirty="0">
                          <a:effectLst/>
                        </a:rPr>
                        <a:t>Monday - Friday </a:t>
                      </a:r>
                      <a:endParaRPr lang="en-US" sz="1200" dirty="0">
                        <a:effectLst/>
                      </a:endParaRPr>
                    </a:p>
                    <a:p>
                      <a:pPr marL="0" marR="0">
                        <a:spcBef>
                          <a:spcPts val="0"/>
                        </a:spcBef>
                        <a:spcAft>
                          <a:spcPts val="0"/>
                        </a:spcAft>
                      </a:pPr>
                      <a:r>
                        <a:rPr lang="en-US" sz="2400" dirty="0">
                          <a:effectLst/>
                        </a:rPr>
                        <a:t>April 12 - 16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tc>
                <a:tc>
                  <a:txBody>
                    <a:bodyPr/>
                    <a:lstStyle/>
                    <a:p>
                      <a:pPr marL="342900" marR="0" indent="-342900">
                        <a:spcBef>
                          <a:spcPts val="0"/>
                        </a:spcBef>
                        <a:spcAft>
                          <a:spcPts val="0"/>
                        </a:spcAft>
                        <a:buFont typeface="Arial" panose="020B0604020202020204" pitchFamily="34" charset="0"/>
                        <a:buChar char="•"/>
                      </a:pPr>
                      <a:r>
                        <a:rPr lang="en-US" sz="2400" dirty="0">
                          <a:effectLst/>
                        </a:rPr>
                        <a:t>K, 1, 2, 3, 4 ,5, 6  Full In-person Learning </a:t>
                      </a:r>
                    </a:p>
                    <a:p>
                      <a:pPr marL="342900" marR="0" indent="-342900">
                        <a:spcBef>
                          <a:spcPts val="0"/>
                        </a:spcBef>
                        <a:spcAft>
                          <a:spcPts val="0"/>
                        </a:spcAft>
                        <a:buFont typeface="Arial" panose="020B0604020202020204" pitchFamily="34" charset="0"/>
                        <a:buChar char="•"/>
                      </a:pPr>
                      <a:r>
                        <a:rPr lang="en-US" sz="2400" dirty="0">
                          <a:effectLst/>
                        </a:rPr>
                        <a:t>Greenleaf &amp; T.E.A.C.H. Programs Full In-Person Learning</a:t>
                      </a:r>
                      <a:endParaRPr lang="en-US" sz="1200" dirty="0">
                        <a:effectLst/>
                      </a:endParaRPr>
                    </a:p>
                    <a:p>
                      <a:pPr marL="342900" marR="0" indent="-342900">
                        <a:spcBef>
                          <a:spcPts val="0"/>
                        </a:spcBef>
                        <a:spcAft>
                          <a:spcPts val="0"/>
                        </a:spcAft>
                        <a:buFont typeface="Arial" panose="020B0604020202020204" pitchFamily="34" charset="0"/>
                        <a:buChar char="•"/>
                      </a:pPr>
                      <a:r>
                        <a:rPr lang="en-US" sz="2400" dirty="0">
                          <a:effectLst/>
                        </a:rPr>
                        <a:t>Grades 7 -12 Hybrid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tc>
                <a:extLst>
                  <a:ext uri="{0D108BD9-81ED-4DB2-BD59-A6C34878D82A}">
                    <a16:rowId xmlns:a16="http://schemas.microsoft.com/office/drawing/2014/main" val="2566233333"/>
                  </a:ext>
                </a:extLst>
              </a:tr>
              <a:tr h="755226">
                <a:tc>
                  <a:txBody>
                    <a:bodyPr/>
                    <a:lstStyle/>
                    <a:p>
                      <a:pPr marL="0" marR="0">
                        <a:spcBef>
                          <a:spcPts val="0"/>
                        </a:spcBef>
                        <a:spcAft>
                          <a:spcPts val="0"/>
                        </a:spcAft>
                      </a:pPr>
                      <a:r>
                        <a:rPr lang="en-US" sz="2400" dirty="0">
                          <a:effectLst/>
                        </a:rPr>
                        <a:t>Monday - Friday </a:t>
                      </a:r>
                      <a:endParaRPr lang="en-US" sz="1200" dirty="0">
                        <a:effectLst/>
                      </a:endParaRPr>
                    </a:p>
                    <a:p>
                      <a:pPr marL="0" marR="0">
                        <a:spcBef>
                          <a:spcPts val="0"/>
                        </a:spcBef>
                        <a:spcAft>
                          <a:spcPts val="0"/>
                        </a:spcAft>
                      </a:pPr>
                      <a:r>
                        <a:rPr lang="en-US" sz="2400" dirty="0">
                          <a:effectLst/>
                        </a:rPr>
                        <a:t>April 19 - 23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tc>
                <a:tc>
                  <a:txBody>
                    <a:bodyPr/>
                    <a:lstStyle/>
                    <a:p>
                      <a:pPr marL="0" marR="0">
                        <a:spcBef>
                          <a:spcPts val="0"/>
                        </a:spcBef>
                        <a:spcAft>
                          <a:spcPts val="0"/>
                        </a:spcAft>
                      </a:pPr>
                      <a:r>
                        <a:rPr lang="en-US" sz="2400" dirty="0">
                          <a:effectLst/>
                        </a:rPr>
                        <a:t>VACATION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tc>
                <a:extLst>
                  <a:ext uri="{0D108BD9-81ED-4DB2-BD59-A6C34878D82A}">
                    <a16:rowId xmlns:a16="http://schemas.microsoft.com/office/drawing/2014/main" val="2086975383"/>
                  </a:ext>
                </a:extLst>
              </a:tr>
              <a:tr h="1171620">
                <a:tc>
                  <a:txBody>
                    <a:bodyPr/>
                    <a:lstStyle/>
                    <a:p>
                      <a:pPr marL="0" marR="0">
                        <a:spcBef>
                          <a:spcPts val="0"/>
                        </a:spcBef>
                        <a:spcAft>
                          <a:spcPts val="0"/>
                        </a:spcAft>
                      </a:pPr>
                      <a:r>
                        <a:rPr lang="en-US" sz="2400" dirty="0">
                          <a:effectLst/>
                        </a:rPr>
                        <a:t>Monday - Friday </a:t>
                      </a:r>
                      <a:endParaRPr lang="en-US" sz="1200" dirty="0">
                        <a:effectLst/>
                      </a:endParaRPr>
                    </a:p>
                    <a:p>
                      <a:pPr marL="0" marR="0">
                        <a:spcBef>
                          <a:spcPts val="0"/>
                        </a:spcBef>
                        <a:spcAft>
                          <a:spcPts val="0"/>
                        </a:spcAft>
                      </a:pPr>
                      <a:r>
                        <a:rPr lang="en-US" sz="2400" dirty="0">
                          <a:effectLst/>
                        </a:rPr>
                        <a:t>April 26 to years end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tc>
                <a:tc>
                  <a:txBody>
                    <a:bodyPr/>
                    <a:lstStyle/>
                    <a:p>
                      <a:pPr marL="342900" marR="0" indent="-342900">
                        <a:spcBef>
                          <a:spcPts val="0"/>
                        </a:spcBef>
                        <a:spcAft>
                          <a:spcPts val="0"/>
                        </a:spcAft>
                        <a:buFont typeface="Arial" panose="020B0604020202020204" pitchFamily="34" charset="0"/>
                        <a:buChar char="•"/>
                      </a:pPr>
                      <a:r>
                        <a:rPr lang="en-US" sz="2400" dirty="0">
                          <a:effectLst/>
                        </a:rPr>
                        <a:t>K, 1, 2, 3, 4, 5, 6, 7, 8 Full In-person</a:t>
                      </a:r>
                    </a:p>
                    <a:p>
                      <a:pPr marL="342900" marR="0" indent="-342900">
                        <a:spcBef>
                          <a:spcPts val="0"/>
                        </a:spcBef>
                        <a:spcAft>
                          <a:spcPts val="0"/>
                        </a:spcAft>
                        <a:buFont typeface="Arial" panose="020B0604020202020204" pitchFamily="34" charset="0"/>
                        <a:buChar char="•"/>
                      </a:pPr>
                      <a:r>
                        <a:rPr lang="en-US" sz="2400" dirty="0">
                          <a:effectLst/>
                        </a:rPr>
                        <a:t>Greenleaf &amp; T.E.A.C.H Programs Full In-Person Learning</a:t>
                      </a:r>
                      <a:endParaRPr lang="en-US" sz="1200" dirty="0">
                        <a:effectLst/>
                      </a:endParaRPr>
                    </a:p>
                    <a:p>
                      <a:pPr marL="342900" marR="0" indent="-342900">
                        <a:spcBef>
                          <a:spcPts val="0"/>
                        </a:spcBef>
                        <a:spcAft>
                          <a:spcPts val="0"/>
                        </a:spcAft>
                        <a:buFont typeface="Arial" panose="020B0604020202020204" pitchFamily="34" charset="0"/>
                        <a:buChar char="•"/>
                      </a:pPr>
                      <a:r>
                        <a:rPr lang="en-US" sz="2400" dirty="0">
                          <a:effectLst/>
                        </a:rPr>
                        <a:t>9 – 12 TBD awaiting DESE guidance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tc>
                <a:extLst>
                  <a:ext uri="{0D108BD9-81ED-4DB2-BD59-A6C34878D82A}">
                    <a16:rowId xmlns:a16="http://schemas.microsoft.com/office/drawing/2014/main" val="785342242"/>
                  </a:ext>
                </a:extLst>
              </a:tr>
            </a:tbl>
          </a:graphicData>
        </a:graphic>
      </p:graphicFrame>
      <p:sp>
        <p:nvSpPr>
          <p:cNvPr id="6" name="TextBox 5">
            <a:extLst>
              <a:ext uri="{FF2B5EF4-FFF2-40B4-BE49-F238E27FC236}">
                <a16:creationId xmlns:a16="http://schemas.microsoft.com/office/drawing/2014/main" id="{B6051445-5C8A-5F4B-8FEA-5AD4DFB0BD76}"/>
              </a:ext>
            </a:extLst>
          </p:cNvPr>
          <p:cNvSpPr txBox="1"/>
          <p:nvPr/>
        </p:nvSpPr>
        <p:spPr>
          <a:xfrm>
            <a:off x="1444950" y="13178896"/>
            <a:ext cx="7172960" cy="307777"/>
          </a:xfrm>
          <a:prstGeom prst="rect">
            <a:avLst/>
          </a:prstGeom>
          <a:noFill/>
        </p:spPr>
        <p:txBody>
          <a:bodyPr wrap="square" rtlCol="0">
            <a:spAutoFit/>
          </a:bodyPr>
          <a:lstStyle/>
          <a:p>
            <a:r>
              <a:rPr lang="en-US" dirty="0"/>
              <a:t>*Requires waiver </a:t>
            </a:r>
          </a:p>
        </p:txBody>
      </p:sp>
      <p:sp>
        <p:nvSpPr>
          <p:cNvPr id="8" name="Google Shape;55;p17">
            <a:extLst>
              <a:ext uri="{FF2B5EF4-FFF2-40B4-BE49-F238E27FC236}">
                <a16:creationId xmlns:a16="http://schemas.microsoft.com/office/drawing/2014/main" id="{3164AFE7-EA5C-2E41-B608-8BE21E49BAF6}"/>
              </a:ext>
            </a:extLst>
          </p:cNvPr>
          <p:cNvSpPr/>
          <p:nvPr/>
        </p:nvSpPr>
        <p:spPr>
          <a:xfrm>
            <a:off x="2429691" y="0"/>
            <a:ext cx="21109578" cy="1854926"/>
          </a:xfrm>
          <a:prstGeom prst="rect">
            <a:avLst/>
          </a:prstGeom>
          <a:noFill/>
          <a:ln>
            <a:noFill/>
          </a:ln>
        </p:spPr>
        <p:txBody>
          <a:bodyPr spcFirstLastPara="1" wrap="square" lIns="50800" tIns="50800" rIns="50800" bIns="50800" anchor="ctr" anchorCtr="0">
            <a:noAutofit/>
          </a:bodyPr>
          <a:lstStyle/>
          <a:p>
            <a:pPr marL="0" marR="0" lvl="0" indent="0" rtl="0">
              <a:spcBef>
                <a:spcPts val="0"/>
              </a:spcBef>
              <a:spcAft>
                <a:spcPts val="0"/>
              </a:spcAft>
              <a:buNone/>
            </a:pPr>
            <a:r>
              <a:rPr lang="en-US" sz="6600" dirty="0">
                <a:solidFill>
                  <a:srgbClr val="ECC336"/>
                </a:solidFill>
                <a:latin typeface="Helvetica Neue"/>
                <a:ea typeface="Helvetica Neue"/>
                <a:cs typeface="Helvetica Neue"/>
                <a:sym typeface="Helvetica Neue"/>
              </a:rPr>
              <a:t>HPS Proposed Return to In-Person Learning Schedule</a:t>
            </a:r>
          </a:p>
        </p:txBody>
      </p:sp>
    </p:spTree>
    <p:extLst>
      <p:ext uri="{BB962C8B-B14F-4D97-AF65-F5344CB8AC3E}">
        <p14:creationId xmlns:p14="http://schemas.microsoft.com/office/powerpoint/2010/main" val="25990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DB50A5-6D75-5B4E-A78F-E90F7B07790C}"/>
              </a:ext>
            </a:extLst>
          </p:cNvPr>
          <p:cNvSpPr/>
          <p:nvPr/>
        </p:nvSpPr>
        <p:spPr>
          <a:xfrm>
            <a:off x="896191" y="4640932"/>
            <a:ext cx="22591618" cy="5688737"/>
          </a:xfrm>
          <a:prstGeom prst="rect">
            <a:avLst/>
          </a:prstGeom>
        </p:spPr>
        <p:txBody>
          <a:bodyPr wrap="square">
            <a:spAutoFit/>
          </a:bodyPr>
          <a:lstStyle/>
          <a:p>
            <a:r>
              <a:rPr lang="en-US" sz="3200" dirty="0"/>
              <a:t>For instance, </a:t>
            </a:r>
          </a:p>
          <a:p>
            <a:pPr marL="457200" indent="-457200">
              <a:spcBef>
                <a:spcPts val="300"/>
              </a:spcBef>
              <a:buFont typeface="Arial" panose="020B0604020202020204" pitchFamily="34" charset="0"/>
              <a:buChar char="•"/>
            </a:pPr>
            <a:r>
              <a:rPr lang="en-US" sz="3200" dirty="0"/>
              <a:t>If students are currently learning in a hybrid model, the shift to more in-person days may require changes in classroom learning spaces and, in some cases, teacher-student assignments.</a:t>
            </a:r>
          </a:p>
          <a:p>
            <a:pPr marL="457200" indent="-457200">
              <a:spcBef>
                <a:spcPts val="800"/>
              </a:spcBef>
              <a:buFont typeface="Arial" panose="020B0604020202020204" pitchFamily="34" charset="0"/>
              <a:buChar char="•"/>
            </a:pPr>
            <a:r>
              <a:rPr lang="en-US" sz="3200" dirty="0"/>
              <a:t>If students are currently in a remote model or choose to learn remotely when these new requirements go into effect, the remote learning option may look different than the model offered prior to the implementation of these new requirements. </a:t>
            </a:r>
          </a:p>
          <a:p>
            <a:pPr>
              <a:spcBef>
                <a:spcPts val="300"/>
              </a:spcBef>
            </a:pPr>
            <a:endParaRPr lang="en-US" sz="3200" dirty="0"/>
          </a:p>
          <a:p>
            <a:r>
              <a:rPr lang="en-US" sz="3200" dirty="0"/>
              <a:t>After families make a choice between full in-person and remote, a parent or guardian who subsequently wishes to have their student switch from a remote to in-person model, should be aware that the school or district may require a reasonable transition period. Consistent with DESE’s Remote Learning Guidance, we recommend that this transition period be ideally no more than four to six weeks. </a:t>
            </a:r>
          </a:p>
          <a:p>
            <a:endParaRPr lang="en-US" sz="3200" dirty="0"/>
          </a:p>
        </p:txBody>
      </p:sp>
      <p:sp>
        <p:nvSpPr>
          <p:cNvPr id="5" name="TextBox 4">
            <a:extLst>
              <a:ext uri="{FF2B5EF4-FFF2-40B4-BE49-F238E27FC236}">
                <a16:creationId xmlns:a16="http://schemas.microsoft.com/office/drawing/2014/main" id="{2153E1FF-2400-614C-893B-F9EE39A62244}"/>
              </a:ext>
            </a:extLst>
          </p:cNvPr>
          <p:cNvSpPr txBox="1"/>
          <p:nvPr/>
        </p:nvSpPr>
        <p:spPr>
          <a:xfrm>
            <a:off x="896191" y="2370766"/>
            <a:ext cx="22591618" cy="1754326"/>
          </a:xfrm>
          <a:prstGeom prst="rect">
            <a:avLst/>
          </a:prstGeom>
          <a:noFill/>
        </p:spPr>
        <p:txBody>
          <a:bodyPr wrap="square" rtlCol="0">
            <a:spAutoFit/>
          </a:bodyPr>
          <a:lstStyle/>
          <a:p>
            <a:r>
              <a:rPr lang="en-US" sz="3600" b="1" i="1" dirty="0"/>
              <a:t>For many districts, this will be a substantial programming shift mid-school year. Families should expect that districts may need to make challenging tradeoffs to accommodate the full in-person instructional mode</a:t>
            </a:r>
            <a:endParaRPr lang="en-US" sz="3600" i="1" dirty="0"/>
          </a:p>
        </p:txBody>
      </p:sp>
      <p:sp>
        <p:nvSpPr>
          <p:cNvPr id="6" name="Google Shape;55;p17">
            <a:extLst>
              <a:ext uri="{FF2B5EF4-FFF2-40B4-BE49-F238E27FC236}">
                <a16:creationId xmlns:a16="http://schemas.microsoft.com/office/drawing/2014/main" id="{46DA4AC0-654A-8146-B673-F4BDA4E2A62E}"/>
              </a:ext>
            </a:extLst>
          </p:cNvPr>
          <p:cNvSpPr/>
          <p:nvPr/>
        </p:nvSpPr>
        <p:spPr>
          <a:xfrm>
            <a:off x="2429691" y="0"/>
            <a:ext cx="21109578" cy="1854926"/>
          </a:xfrm>
          <a:prstGeom prst="rect">
            <a:avLst/>
          </a:prstGeom>
          <a:noFill/>
          <a:ln>
            <a:noFill/>
          </a:ln>
        </p:spPr>
        <p:txBody>
          <a:bodyPr spcFirstLastPara="1" wrap="square" lIns="50800" tIns="50800" rIns="50800" bIns="50800" anchor="ctr" anchorCtr="0">
            <a:noAutofit/>
          </a:bodyPr>
          <a:lstStyle/>
          <a:p>
            <a:pPr marL="0" marR="0" lvl="0" indent="0" rtl="0">
              <a:spcBef>
                <a:spcPts val="0"/>
              </a:spcBef>
              <a:spcAft>
                <a:spcPts val="0"/>
              </a:spcAft>
              <a:buNone/>
            </a:pPr>
            <a:r>
              <a:rPr lang="en-US" sz="6600" dirty="0">
                <a:solidFill>
                  <a:srgbClr val="ECC336"/>
                </a:solidFill>
                <a:latin typeface="Helvetica Neue"/>
                <a:ea typeface="Helvetica Neue"/>
                <a:cs typeface="Helvetica Neue"/>
                <a:sym typeface="Helvetica Neue"/>
              </a:rPr>
              <a:t>DESE Guidance on Reopening Schools</a:t>
            </a:r>
          </a:p>
        </p:txBody>
      </p:sp>
    </p:spTree>
    <p:extLst>
      <p:ext uri="{BB962C8B-B14F-4D97-AF65-F5344CB8AC3E}">
        <p14:creationId xmlns:p14="http://schemas.microsoft.com/office/powerpoint/2010/main" val="318028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48A76-792C-435D-9494-F3B3FA159E0B}"/>
              </a:ext>
            </a:extLst>
          </p:cNvPr>
          <p:cNvSpPr txBox="1"/>
          <p:nvPr/>
        </p:nvSpPr>
        <p:spPr>
          <a:xfrm>
            <a:off x="11320087" y="1854926"/>
            <a:ext cx="11231419" cy="11861073"/>
          </a:xfrm>
          <a:prstGeom prst="rect">
            <a:avLst/>
          </a:prstGeom>
          <a:noFill/>
        </p:spPr>
        <p:txBody>
          <a:bodyPr wrap="square" rtlCol="0" anchor="ctr" anchorCtr="0">
            <a:noAutofit/>
          </a:bodyPr>
          <a:lstStyle/>
          <a:p>
            <a:pPr marL="571500" indent="-571500">
              <a:spcBef>
                <a:spcPts val="1200"/>
              </a:spcBef>
              <a:buFont typeface="Arial" panose="020B0604020202020204" pitchFamily="34" charset="0"/>
              <a:buChar char="•"/>
            </a:pPr>
            <a:r>
              <a:rPr lang="en-US" sz="3600" dirty="0"/>
              <a:t>Parents still have choice for children to learn remotely this school year. However, all students must be offered full In-person learning in accordance w/ DESE phase in model or a waiver must be granted by DESE </a:t>
            </a:r>
          </a:p>
          <a:p>
            <a:pPr>
              <a:spcBef>
                <a:spcPts val="1200"/>
              </a:spcBef>
            </a:pPr>
            <a:endParaRPr lang="en-US" sz="3600" dirty="0"/>
          </a:p>
          <a:p>
            <a:pPr marL="571500" indent="-571500">
              <a:spcBef>
                <a:spcPts val="1200"/>
              </a:spcBef>
              <a:buFont typeface="Arial" panose="020B0604020202020204" pitchFamily="34" charset="0"/>
              <a:buChar char="•"/>
            </a:pPr>
            <a:r>
              <a:rPr lang="en-US" sz="3600" dirty="0"/>
              <a:t>If RLA is desired SY22 it will require SC vote and DESE application. </a:t>
            </a:r>
          </a:p>
          <a:p>
            <a:pPr>
              <a:spcBef>
                <a:spcPts val="1200"/>
              </a:spcBef>
            </a:pPr>
            <a:endParaRPr lang="en-US" sz="3600" dirty="0"/>
          </a:p>
          <a:p>
            <a:pPr marL="571500" indent="-571500">
              <a:spcBef>
                <a:spcPts val="1200"/>
              </a:spcBef>
              <a:buFont typeface="Arial" panose="020B0604020202020204" pitchFamily="34" charset="0"/>
              <a:buChar char="•"/>
            </a:pPr>
            <a:r>
              <a:rPr lang="en-US" sz="3600" dirty="0"/>
              <a:t>If there is not an RLA vote and applications are not approved, students with specific health needs will receive tutoring under Educational Services in the Home or Hospital 603 CMR 28.03(3)(c) and 28.04(4). All others will participate in full in-person learning </a:t>
            </a:r>
            <a:endParaRPr lang="en-US" sz="3600" u="sng" dirty="0"/>
          </a:p>
        </p:txBody>
      </p:sp>
      <p:pic>
        <p:nvPicPr>
          <p:cNvPr id="2" name="Picture 1">
            <a:extLst>
              <a:ext uri="{FF2B5EF4-FFF2-40B4-BE49-F238E27FC236}">
                <a16:creationId xmlns:a16="http://schemas.microsoft.com/office/drawing/2014/main" id="{0079AE91-6935-4484-AB8C-298B525E9729}"/>
              </a:ext>
            </a:extLst>
          </p:cNvPr>
          <p:cNvPicPr>
            <a:picLocks noChangeAspect="1"/>
          </p:cNvPicPr>
          <p:nvPr/>
        </p:nvPicPr>
        <p:blipFill>
          <a:blip r:embed="rId2"/>
          <a:stretch>
            <a:fillRect/>
          </a:stretch>
        </p:blipFill>
        <p:spPr>
          <a:xfrm>
            <a:off x="1832494" y="4248150"/>
            <a:ext cx="7772400" cy="5219700"/>
          </a:xfrm>
          <a:prstGeom prst="rect">
            <a:avLst/>
          </a:prstGeom>
        </p:spPr>
      </p:pic>
      <p:sp>
        <p:nvSpPr>
          <p:cNvPr id="5" name="Slide Number Placeholder 3">
            <a:extLst>
              <a:ext uri="{FF2B5EF4-FFF2-40B4-BE49-F238E27FC236}">
                <a16:creationId xmlns:a16="http://schemas.microsoft.com/office/drawing/2014/main" id="{2D3DE608-F34D-4476-A5E4-43FD7ABC550B}"/>
              </a:ext>
            </a:extLst>
          </p:cNvPr>
          <p:cNvSpPr>
            <a:spLocks noGrp="1"/>
          </p:cNvSpPr>
          <p:nvPr>
            <p:ph type="sldNum" sz="quarter" idx="4294967295"/>
          </p:nvPr>
        </p:nvSpPr>
        <p:spPr>
          <a:xfrm>
            <a:off x="18897600" y="12712700"/>
            <a:ext cx="5486400" cy="730250"/>
          </a:xfrm>
        </p:spPr>
        <p:txBody>
          <a:bodyPr/>
          <a:lstStyle/>
          <a:p>
            <a:pPr algn="r" defTabSz="1828800">
              <a:buClrTx/>
              <a:defRPr/>
            </a:pPr>
            <a:fld id="{FF27229C-EC7B-4063-A33B-28A5E87E32ED}" type="slidenum">
              <a:rPr lang="zh-CN" altLang="en-US" sz="2400" kern="1200">
                <a:solidFill>
                  <a:srgbClr val="203B6A"/>
                </a:solidFill>
                <a:latin typeface="Segoe UI"/>
                <a:ea typeface="+mn-ea"/>
                <a:cs typeface="+mn-cs"/>
              </a:rPr>
              <a:pPr algn="r" defTabSz="1828800">
                <a:buClrTx/>
                <a:defRPr/>
              </a:pPr>
              <a:t>7</a:t>
            </a:fld>
            <a:endParaRPr lang="zh-CN" altLang="en-US" sz="2400" kern="1200">
              <a:solidFill>
                <a:srgbClr val="203B6A"/>
              </a:solidFill>
              <a:latin typeface="Segoe UI"/>
              <a:ea typeface="+mn-ea"/>
              <a:cs typeface="+mn-cs"/>
            </a:endParaRPr>
          </a:p>
        </p:txBody>
      </p:sp>
      <p:sp>
        <p:nvSpPr>
          <p:cNvPr id="6" name="Google Shape;55;p17">
            <a:extLst>
              <a:ext uri="{FF2B5EF4-FFF2-40B4-BE49-F238E27FC236}">
                <a16:creationId xmlns:a16="http://schemas.microsoft.com/office/drawing/2014/main" id="{AD7CAE86-6581-6E4B-A4AA-AABAB5DBF95D}"/>
              </a:ext>
            </a:extLst>
          </p:cNvPr>
          <p:cNvSpPr/>
          <p:nvPr/>
        </p:nvSpPr>
        <p:spPr>
          <a:xfrm>
            <a:off x="2429691" y="0"/>
            <a:ext cx="21109578" cy="1854926"/>
          </a:xfrm>
          <a:prstGeom prst="rect">
            <a:avLst/>
          </a:prstGeom>
          <a:noFill/>
          <a:ln>
            <a:noFill/>
          </a:ln>
        </p:spPr>
        <p:txBody>
          <a:bodyPr spcFirstLastPara="1" wrap="square" lIns="50800" tIns="50800" rIns="50800" bIns="50800" anchor="ctr" anchorCtr="0">
            <a:noAutofit/>
          </a:bodyPr>
          <a:lstStyle/>
          <a:p>
            <a:pPr marL="0" marR="0" lvl="0" indent="0" rtl="0">
              <a:spcBef>
                <a:spcPts val="0"/>
              </a:spcBef>
              <a:spcAft>
                <a:spcPts val="0"/>
              </a:spcAft>
              <a:buNone/>
            </a:pPr>
            <a:r>
              <a:rPr lang="en-US" sz="6600" dirty="0">
                <a:solidFill>
                  <a:srgbClr val="ECC336"/>
                </a:solidFill>
                <a:latin typeface="Helvetica Neue"/>
                <a:ea typeface="Helvetica Neue"/>
                <a:cs typeface="Helvetica Neue"/>
                <a:sym typeface="Helvetica Neue"/>
              </a:rPr>
              <a:t>Remote Learning Academy?</a:t>
            </a:r>
          </a:p>
        </p:txBody>
      </p:sp>
    </p:spTree>
    <p:extLst>
      <p:ext uri="{BB962C8B-B14F-4D97-AF65-F5344CB8AC3E}">
        <p14:creationId xmlns:p14="http://schemas.microsoft.com/office/powerpoint/2010/main" val="265926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BB6E04-9BED-9E45-9987-208BDCC5C991}"/>
              </a:ext>
            </a:extLst>
          </p:cNvPr>
          <p:cNvSpPr txBox="1"/>
          <p:nvPr/>
        </p:nvSpPr>
        <p:spPr>
          <a:xfrm>
            <a:off x="526472" y="2512290"/>
            <a:ext cx="23331056" cy="10556736"/>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4000" dirty="0"/>
              <a:t>DESE Mandated 3 Feet SD Minimum</a:t>
            </a:r>
          </a:p>
          <a:p>
            <a:pPr marL="571500" indent="-571500">
              <a:lnSpc>
                <a:spcPct val="150000"/>
              </a:lnSpc>
              <a:buFont typeface="Arial" panose="020B0604020202020204" pitchFamily="34" charset="0"/>
              <a:buChar char="•"/>
            </a:pPr>
            <a:r>
              <a:rPr lang="en-US" sz="4000" dirty="0"/>
              <a:t>Class Sizes 21- 25 (depending on classroom)</a:t>
            </a:r>
          </a:p>
          <a:p>
            <a:pPr marL="571500" indent="-571500">
              <a:lnSpc>
                <a:spcPct val="150000"/>
              </a:lnSpc>
              <a:buFont typeface="Arial" panose="020B0604020202020204" pitchFamily="34" charset="0"/>
              <a:buChar char="•"/>
            </a:pPr>
            <a:r>
              <a:rPr lang="en-US" sz="4000" dirty="0"/>
              <a:t>Masking – All Grades*, All Staff – Regardless of Vaccine Status</a:t>
            </a:r>
          </a:p>
          <a:p>
            <a:pPr marL="571500" indent="-571500">
              <a:lnSpc>
                <a:spcPct val="150000"/>
              </a:lnSpc>
              <a:buFont typeface="Arial" panose="020B0604020202020204" pitchFamily="34" charset="0"/>
              <a:buChar char="•"/>
            </a:pPr>
            <a:r>
              <a:rPr lang="en-US" sz="4000" dirty="0"/>
              <a:t>Students Face Forward w/ Brief Exceptions </a:t>
            </a:r>
          </a:p>
          <a:p>
            <a:pPr marL="571500" indent="-571500">
              <a:lnSpc>
                <a:spcPct val="150000"/>
              </a:lnSpc>
              <a:buFont typeface="Arial" panose="020B0604020202020204" pitchFamily="34" charset="0"/>
              <a:buChar char="•"/>
            </a:pPr>
            <a:r>
              <a:rPr lang="en-US" sz="4000" dirty="0"/>
              <a:t>No Singing or Activities Requiring Exertion. </a:t>
            </a:r>
          </a:p>
          <a:p>
            <a:pPr marL="571500" indent="-571500">
              <a:lnSpc>
                <a:spcPct val="150000"/>
              </a:lnSpc>
              <a:buFont typeface="Arial" panose="020B0604020202020204" pitchFamily="34" charset="0"/>
              <a:buChar char="•"/>
            </a:pPr>
            <a:r>
              <a:rPr lang="en-US" sz="4000" dirty="0"/>
              <a:t>Repurposing Space &amp; Exploring Alternative Spaces </a:t>
            </a:r>
          </a:p>
          <a:p>
            <a:pPr marL="571500" lvl="2" indent="-571500">
              <a:lnSpc>
                <a:spcPct val="150000"/>
              </a:lnSpc>
              <a:buFont typeface="Arial" panose="020B0604020202020204" pitchFamily="34" charset="0"/>
              <a:buChar char="•"/>
            </a:pPr>
            <a:r>
              <a:rPr lang="en-US" sz="4000" dirty="0"/>
              <a:t>Push-in Specials &amp; Small Groups (i.e. special ed, EL services, art on a cart), Movement of In-person Staff &amp; Students within Buildings, Movement of Remote Staff</a:t>
            </a:r>
          </a:p>
          <a:p>
            <a:pPr marL="571500" lvl="2" indent="-571500">
              <a:lnSpc>
                <a:spcPct val="150000"/>
              </a:lnSpc>
              <a:buFont typeface="Arial" panose="020B0604020202020204" pitchFamily="34" charset="0"/>
              <a:buChar char="•"/>
            </a:pPr>
            <a:r>
              <a:rPr lang="en-US" sz="4000" dirty="0"/>
              <a:t>Outdoor Classrooms, Tents, Picnicking</a:t>
            </a:r>
          </a:p>
          <a:p>
            <a:pPr lvl="2"/>
            <a:endParaRPr lang="en-US" sz="4000" dirty="0"/>
          </a:p>
          <a:p>
            <a:r>
              <a:rPr lang="en-US" sz="2000" dirty="0"/>
              <a:t>* unless medically unable</a:t>
            </a:r>
          </a:p>
          <a:p>
            <a:endParaRPr lang="en-US" sz="4000" dirty="0"/>
          </a:p>
          <a:p>
            <a:r>
              <a:rPr lang="en-US" sz="4000" dirty="0"/>
              <a:t> </a:t>
            </a:r>
          </a:p>
        </p:txBody>
      </p:sp>
      <p:sp>
        <p:nvSpPr>
          <p:cNvPr id="4" name="Google Shape;55;p17">
            <a:extLst>
              <a:ext uri="{FF2B5EF4-FFF2-40B4-BE49-F238E27FC236}">
                <a16:creationId xmlns:a16="http://schemas.microsoft.com/office/drawing/2014/main" id="{CEF8A66F-3669-844B-8B50-D89070AA273E}"/>
              </a:ext>
            </a:extLst>
          </p:cNvPr>
          <p:cNvSpPr/>
          <p:nvPr/>
        </p:nvSpPr>
        <p:spPr>
          <a:xfrm>
            <a:off x="2429691" y="0"/>
            <a:ext cx="21109578" cy="1854926"/>
          </a:xfrm>
          <a:prstGeom prst="rect">
            <a:avLst/>
          </a:prstGeom>
          <a:noFill/>
          <a:ln>
            <a:noFill/>
          </a:ln>
        </p:spPr>
        <p:txBody>
          <a:bodyPr spcFirstLastPara="1" wrap="square" lIns="50800" tIns="50800" rIns="50800" bIns="50800" anchor="ctr" anchorCtr="0">
            <a:noAutofit/>
          </a:bodyPr>
          <a:lstStyle/>
          <a:p>
            <a:pPr marL="0" marR="0" lvl="0" indent="0" rtl="0">
              <a:spcBef>
                <a:spcPts val="0"/>
              </a:spcBef>
              <a:spcAft>
                <a:spcPts val="0"/>
              </a:spcAft>
              <a:buNone/>
            </a:pPr>
            <a:r>
              <a:rPr lang="en-US" sz="6000" dirty="0">
                <a:solidFill>
                  <a:srgbClr val="ECC336"/>
                </a:solidFill>
                <a:latin typeface="Helvetica Neue"/>
                <a:ea typeface="Helvetica Neue"/>
                <a:cs typeface="Helvetica Neue"/>
                <a:sym typeface="Helvetica Neue"/>
              </a:rPr>
              <a:t>What Does Return to Full In-Person Learning Mean for HPS?</a:t>
            </a:r>
          </a:p>
        </p:txBody>
      </p:sp>
    </p:spTree>
    <p:extLst>
      <p:ext uri="{BB962C8B-B14F-4D97-AF65-F5344CB8AC3E}">
        <p14:creationId xmlns:p14="http://schemas.microsoft.com/office/powerpoint/2010/main" val="290985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D3C5CC-8D7B-544B-B622-E8A52612771C}"/>
              </a:ext>
            </a:extLst>
          </p:cNvPr>
          <p:cNvSpPr txBox="1"/>
          <p:nvPr/>
        </p:nvSpPr>
        <p:spPr>
          <a:xfrm>
            <a:off x="1158603" y="2827683"/>
            <a:ext cx="22066793" cy="10018127"/>
          </a:xfrm>
          <a:prstGeom prst="rect">
            <a:avLst/>
          </a:prstGeom>
          <a:noFill/>
        </p:spPr>
        <p:txBody>
          <a:bodyPr wrap="square" rtlCol="0">
            <a:spAutoFit/>
          </a:bodyPr>
          <a:lstStyle/>
          <a:p>
            <a:pPr algn="ctr"/>
            <a:r>
              <a:rPr lang="en-US" sz="4000" b="1" dirty="0"/>
              <a:t>DESE Transportation Guidance</a:t>
            </a:r>
          </a:p>
          <a:p>
            <a:pPr algn="ctr"/>
            <a:r>
              <a:rPr lang="en-US" sz="4000" b="1" i="1" dirty="0"/>
              <a:t> Revised 2/11/2021</a:t>
            </a:r>
          </a:p>
          <a:p>
            <a:pPr algn="ctr"/>
            <a:endParaRPr lang="en-US" sz="4000" dirty="0"/>
          </a:p>
          <a:p>
            <a:r>
              <a:rPr lang="en-US" sz="4400" dirty="0"/>
              <a:t>Core Practices</a:t>
            </a:r>
          </a:p>
          <a:p>
            <a:pPr marL="571500" indent="571500">
              <a:lnSpc>
                <a:spcPct val="150000"/>
              </a:lnSpc>
              <a:spcBef>
                <a:spcPts val="600"/>
              </a:spcBef>
              <a:buFont typeface="Arial" panose="020B0604020202020204" pitchFamily="34" charset="0"/>
              <a:buChar char="•"/>
            </a:pPr>
            <a:r>
              <a:rPr lang="en-US" sz="4000" dirty="0"/>
              <a:t>Masks </a:t>
            </a:r>
          </a:p>
          <a:p>
            <a:pPr marL="571500" indent="571500">
              <a:lnSpc>
                <a:spcPct val="150000"/>
              </a:lnSpc>
              <a:buFont typeface="Arial" panose="020B0604020202020204" pitchFamily="34" charset="0"/>
              <a:buChar char="•"/>
            </a:pPr>
            <a:r>
              <a:rPr lang="en-US" sz="4000" dirty="0"/>
              <a:t>Windows open - 2 inches</a:t>
            </a:r>
          </a:p>
          <a:p>
            <a:pPr marL="571500" indent="571500">
              <a:lnSpc>
                <a:spcPct val="150000"/>
              </a:lnSpc>
              <a:buFont typeface="Arial" panose="020B0604020202020204" pitchFamily="34" charset="0"/>
              <a:buChar char="•"/>
            </a:pPr>
            <a:r>
              <a:rPr lang="en-US" sz="4000" dirty="0"/>
              <a:t>Seating capacity guidelines are lifted K – 4</a:t>
            </a:r>
          </a:p>
          <a:p>
            <a:pPr marL="571500" indent="571500">
              <a:lnSpc>
                <a:spcPct val="150000"/>
              </a:lnSpc>
              <a:buFont typeface="Arial" panose="020B0604020202020204" pitchFamily="34" charset="0"/>
              <a:buChar char="•"/>
            </a:pPr>
            <a:r>
              <a:rPr lang="en-US" sz="4000" dirty="0"/>
              <a:t>Seating capacity guidelines for MS/HS w/ high community prevalence 2 students per bench </a:t>
            </a:r>
          </a:p>
          <a:p>
            <a:pPr marL="571500" lvl="3" indent="571500">
              <a:lnSpc>
                <a:spcPct val="150000"/>
              </a:lnSpc>
              <a:buFont typeface="Arial" panose="020B0604020202020204" pitchFamily="34" charset="0"/>
              <a:buChar char="•"/>
            </a:pPr>
            <a:r>
              <a:rPr lang="en-US" sz="4000" dirty="0"/>
              <a:t>Assigned seating all levels </a:t>
            </a:r>
          </a:p>
          <a:p>
            <a:pPr marL="571500" lvl="3" indent="571500">
              <a:lnSpc>
                <a:spcPct val="150000"/>
              </a:lnSpc>
              <a:buFont typeface="Arial" panose="020B0604020202020204" pitchFamily="34" charset="0"/>
              <a:buChar char="•"/>
            </a:pPr>
            <a:r>
              <a:rPr lang="en-US" sz="4000" dirty="0"/>
              <a:t>Review &amp; revise Reopening Transportation Plan </a:t>
            </a:r>
          </a:p>
          <a:p>
            <a:endParaRPr lang="en-US" sz="4000" dirty="0"/>
          </a:p>
          <a:p>
            <a:pPr marL="571500" indent="-571500">
              <a:buFont typeface="Arial" panose="020B0604020202020204" pitchFamily="34" charset="0"/>
              <a:buChar char="•"/>
            </a:pPr>
            <a:endParaRPr lang="en-US" sz="4000" dirty="0"/>
          </a:p>
          <a:p>
            <a:endParaRPr lang="en-US" sz="4000" dirty="0"/>
          </a:p>
        </p:txBody>
      </p:sp>
      <p:sp>
        <p:nvSpPr>
          <p:cNvPr id="6" name="Google Shape;55;p17">
            <a:extLst>
              <a:ext uri="{FF2B5EF4-FFF2-40B4-BE49-F238E27FC236}">
                <a16:creationId xmlns:a16="http://schemas.microsoft.com/office/drawing/2014/main" id="{722CC732-799C-7949-869B-CA10D37F8330}"/>
              </a:ext>
            </a:extLst>
          </p:cNvPr>
          <p:cNvSpPr/>
          <p:nvPr/>
        </p:nvSpPr>
        <p:spPr>
          <a:xfrm>
            <a:off x="2429691" y="0"/>
            <a:ext cx="21109578" cy="1854926"/>
          </a:xfrm>
          <a:prstGeom prst="rect">
            <a:avLst/>
          </a:prstGeom>
          <a:noFill/>
          <a:ln>
            <a:noFill/>
          </a:ln>
        </p:spPr>
        <p:txBody>
          <a:bodyPr spcFirstLastPara="1" wrap="square" lIns="50800" tIns="50800" rIns="50800" bIns="50800" anchor="ctr" anchorCtr="0">
            <a:noAutofit/>
          </a:bodyPr>
          <a:lstStyle/>
          <a:p>
            <a:pPr marL="0" marR="0" lvl="0" indent="0" rtl="0">
              <a:spcBef>
                <a:spcPts val="0"/>
              </a:spcBef>
              <a:spcAft>
                <a:spcPts val="0"/>
              </a:spcAft>
              <a:buNone/>
            </a:pPr>
            <a:r>
              <a:rPr lang="en-US" sz="6600" dirty="0">
                <a:solidFill>
                  <a:srgbClr val="ECC336"/>
                </a:solidFill>
                <a:latin typeface="Helvetica Neue"/>
                <a:ea typeface="Helvetica Neue"/>
                <a:cs typeface="Helvetica Neue"/>
                <a:sym typeface="Helvetica Neue"/>
              </a:rPr>
              <a:t>DESE Guidance on Transportation</a:t>
            </a:r>
          </a:p>
        </p:txBody>
      </p:sp>
    </p:spTree>
    <p:extLst>
      <p:ext uri="{BB962C8B-B14F-4D97-AF65-F5344CB8AC3E}">
        <p14:creationId xmlns:p14="http://schemas.microsoft.com/office/powerpoint/2010/main" val="4142273375"/>
      </p:ext>
    </p:extLst>
  </p:cSld>
  <p:clrMapOvr>
    <a:masterClrMapping/>
  </p:clrMapOvr>
</p:sld>
</file>

<file path=ppt/theme/theme1.xml><?xml version="1.0" encoding="utf-8"?>
<a:theme xmlns:a="http://schemas.openxmlformats.org/drawingml/2006/main" name="White">
  <a:themeElements>
    <a:clrScheme name="White">
      <a:dk1>
        <a:srgbClr val="4B3511"/>
      </a:dk1>
      <a:lt1>
        <a:srgbClr val="3A404B"/>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18377</TotalTime>
  <Words>1213</Words>
  <Application>Microsoft Macintosh PowerPoint</Application>
  <PresentationFormat>Custom</PresentationFormat>
  <Paragraphs>143</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 Neue</vt:lpstr>
      <vt:lpstr>Segoe UI</vt:lpstr>
      <vt:lpstr>Segoe UI Semibold</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a district or charter school need a waiver?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Pfifferling, Michael</dc:creator>
  <cp:lastModifiedBy>Microsoft Office User</cp:lastModifiedBy>
  <cp:revision>175</cp:revision>
  <cp:lastPrinted>2021-03-11T22:36:25Z</cp:lastPrinted>
  <dcterms:modified xsi:type="dcterms:W3CDTF">2021-03-14T15:12:09Z</dcterms:modified>
</cp:coreProperties>
</file>